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61" r:id="rId2"/>
    <p:sldMasterId id="2147483749" r:id="rId3"/>
    <p:sldMasterId id="2147483736" r:id="rId4"/>
    <p:sldMasterId id="2147483712" r:id="rId5"/>
    <p:sldMasterId id="2147483724" r:id="rId6"/>
    <p:sldMasterId id="2147483700" r:id="rId7"/>
    <p:sldMasterId id="2147483773" r:id="rId8"/>
  </p:sldMasterIdLst>
  <p:notesMasterIdLst>
    <p:notesMasterId r:id="rId35"/>
  </p:notesMasterIdLst>
  <p:sldIdLst>
    <p:sldId id="318" r:id="rId9"/>
    <p:sldId id="283" r:id="rId10"/>
    <p:sldId id="281" r:id="rId11"/>
    <p:sldId id="259" r:id="rId12"/>
    <p:sldId id="263" r:id="rId13"/>
    <p:sldId id="264" r:id="rId14"/>
    <p:sldId id="279" r:id="rId15"/>
    <p:sldId id="288" r:id="rId16"/>
    <p:sldId id="303" r:id="rId17"/>
    <p:sldId id="309" r:id="rId18"/>
    <p:sldId id="267" r:id="rId19"/>
    <p:sldId id="280" r:id="rId20"/>
    <p:sldId id="260" r:id="rId21"/>
    <p:sldId id="310" r:id="rId22"/>
    <p:sldId id="311" r:id="rId23"/>
    <p:sldId id="307" r:id="rId24"/>
    <p:sldId id="308" r:id="rId25"/>
    <p:sldId id="269" r:id="rId26"/>
    <p:sldId id="316" r:id="rId27"/>
    <p:sldId id="317" r:id="rId28"/>
    <p:sldId id="313" r:id="rId29"/>
    <p:sldId id="312" r:id="rId30"/>
    <p:sldId id="314" r:id="rId31"/>
    <p:sldId id="270" r:id="rId32"/>
    <p:sldId id="320" r:id="rId33"/>
    <p:sldId id="319" r:id="rId3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885E0"/>
    <a:srgbClr val="666699"/>
    <a:srgbClr val="96B3DE"/>
    <a:srgbClr val="A6B5CE"/>
    <a:srgbClr val="B97B3D"/>
    <a:srgbClr val="262673"/>
    <a:srgbClr val="2D2D8B"/>
    <a:srgbClr val="3366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8211" autoAdjust="0"/>
  </p:normalViewPr>
  <p:slideViewPr>
    <p:cSldViewPr>
      <p:cViewPr>
        <p:scale>
          <a:sx n="80" d="100"/>
          <a:sy n="80" d="100"/>
        </p:scale>
        <p:origin x="-1014" y="-792"/>
      </p:cViewPr>
      <p:guideLst>
        <p:guide orient="horz" pos="2160"/>
        <p:guide orient="horz" pos="3838"/>
        <p:guide orient="horz" pos="618"/>
        <p:guide pos="2789"/>
        <p:guide pos="295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31" b="1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baseline="0"/>
              <a:t> </a:t>
            </a:r>
            <a:r>
              <a:rPr lang="pl-PL"/>
              <a:t>2013</a:t>
            </a:r>
          </a:p>
        </c:rich>
      </c:tx>
      <c:layout>
        <c:manualLayout>
          <c:xMode val="edge"/>
          <c:yMode val="edge"/>
          <c:x val="0.41817751166390332"/>
          <c:y val="7.487921089903353E-2"/>
        </c:manualLayout>
      </c:layout>
      <c:overlay val="0"/>
      <c:spPr>
        <a:noFill/>
        <a:ln w="27032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CC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4D7FBB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3C518E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281EA8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1883288941846832"/>
                  <c:y val="0.142190309226602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70557016892107"/>
                  <c:y val="0.15403950166215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75596803812972"/>
                  <c:y val="-1.42190309226602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604774430503773"/>
                  <c:y val="-8.0574508561741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533155767387266E-2"/>
                  <c:y val="-0.132710955278162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755968038129717E-2"/>
                  <c:y val="-8.53141855359613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781428263121969E-2"/>
                  <c:y val="-0.191835948226511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73209037171157E-2"/>
                  <c:y val="3.317773881954053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Mohito EX</a:t>
                    </a:r>
                    <a:r>
                      <a:rPr lang="en-US"/>
                      <a:t>; </a:t>
                    </a:r>
                    <a:r>
                      <a:rPr lang="en-US">
                        <a:solidFill>
                          <a:sysClr val="windowText" lastClr="000000"/>
                        </a:solidFill>
                      </a:rPr>
                      <a:t>3,6%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262599191607185E-2"/>
                  <c:y val="-1.42190309226602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Sinsay PL</a:t>
                    </a:r>
                    <a:r>
                      <a:rPr lang="en-US"/>
                      <a:t>; </a:t>
                    </a:r>
                    <a:r>
                      <a:rPr lang="en-US">
                        <a:solidFill>
                          <a:sysClr val="windowText" lastClr="000000"/>
                        </a:solidFill>
                      </a:rPr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180371234316747"/>
                  <c:y val="-0.113752247381281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Reserved PL</c:v>
                </c:pt>
                <c:pt idx="1">
                  <c:v>Reserved EX</c:v>
                </c:pt>
                <c:pt idx="2">
                  <c:v>CROPP PL</c:v>
                </c:pt>
                <c:pt idx="3">
                  <c:v>CROPP EX</c:v>
                </c:pt>
                <c:pt idx="4">
                  <c:v>House PL</c:v>
                </c:pt>
                <c:pt idx="5">
                  <c:v>House EX</c:v>
                </c:pt>
                <c:pt idx="6">
                  <c:v>Mohito PL</c:v>
                </c:pt>
                <c:pt idx="7">
                  <c:v>Mohito EX</c:v>
                </c:pt>
                <c:pt idx="8">
                  <c:v>Sinsay PL</c:v>
                </c:pt>
                <c:pt idx="9">
                  <c:v>pozostała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0.31535471331389697</c:v>
                </c:pt>
                <c:pt idx="1">
                  <c:v>0.18848396501457726</c:v>
                </c:pt>
                <c:pt idx="2">
                  <c:v>0.10187074829931973</c:v>
                </c:pt>
                <c:pt idx="3">
                  <c:v>6.5038872691933911E-2</c:v>
                </c:pt>
                <c:pt idx="4">
                  <c:v>9.9368318756073853E-2</c:v>
                </c:pt>
                <c:pt idx="5">
                  <c:v>3.3454810495626819E-2</c:v>
                </c:pt>
                <c:pt idx="6">
                  <c:v>7.4732750242954324E-2</c:v>
                </c:pt>
                <c:pt idx="7">
                  <c:v>3.6005830903790087E-2</c:v>
                </c:pt>
                <c:pt idx="8">
                  <c:v>1.7176870748299322E-2</c:v>
                </c:pt>
                <c:pt idx="9">
                  <c:v>6.8513119533527692E-2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 w="24528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352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93" b="1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/>
              <a:t>I-IIIQ 2014</a:t>
            </a:r>
          </a:p>
        </c:rich>
      </c:tx>
      <c:layout>
        <c:manualLayout>
          <c:xMode val="edge"/>
          <c:yMode val="edge"/>
          <c:x val="0.41817734646268434"/>
          <c:y val="7.487916010498688E-2"/>
        </c:manualLayout>
      </c:layout>
      <c:overlay val="0"/>
      <c:spPr>
        <a:noFill/>
        <a:ln w="3069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CC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4D7FBB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3C518E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281EA8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16056939835518577"/>
                  <c:y val="0.159071387554482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743189382694636"/>
                  <c:y val="-6.5978236069484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061516773786741"/>
                  <c:y val="-0.12475546887292281"/>
                </c:manualLayout>
              </c:layout>
              <c:tx>
                <c:rich>
                  <a:bodyPr/>
                  <a:lstStyle/>
                  <a:p>
                    <a:pPr>
                      <a:defRPr sz="1535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pl-PL" sz="1535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rPr>
                      <a:t> House PL; 9,2%</a:t>
                    </a: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76754033466016"/>
                  <c:y val="-0.24209969886386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71711585280079E-2"/>
                  <c:y val="-9.9918707700398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307729813596295E-2"/>
                  <c:y val="2.4264600815919945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53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112531192809149E-2"/>
                  <c:y val="-4.687820265704693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53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688444126678112"/>
                  <c:y val="-9.82466587116642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53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Reserved PL</c:v>
                </c:pt>
                <c:pt idx="1">
                  <c:v>Reserved EX</c:v>
                </c:pt>
                <c:pt idx="2">
                  <c:v>CROPP PL</c:v>
                </c:pt>
                <c:pt idx="3">
                  <c:v>CROPP EX</c:v>
                </c:pt>
                <c:pt idx="4">
                  <c:v>House PL</c:v>
                </c:pt>
                <c:pt idx="5">
                  <c:v>House EX</c:v>
                </c:pt>
                <c:pt idx="6">
                  <c:v>Mohito PL</c:v>
                </c:pt>
                <c:pt idx="7">
                  <c:v>Mohito EX</c:v>
                </c:pt>
                <c:pt idx="8">
                  <c:v>Sinsay PL</c:v>
                </c:pt>
                <c:pt idx="9">
                  <c:v>pozostała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0.29597265566949027</c:v>
                </c:pt>
                <c:pt idx="1">
                  <c:v>0.18998365284589097</c:v>
                </c:pt>
                <c:pt idx="2">
                  <c:v>9.8588200326943098E-2</c:v>
                </c:pt>
                <c:pt idx="3">
                  <c:v>6.5240005944419685E-2</c:v>
                </c:pt>
                <c:pt idx="4">
                  <c:v>9.1603507207608861E-2</c:v>
                </c:pt>
                <c:pt idx="5">
                  <c:v>3.7420121860603367E-2</c:v>
                </c:pt>
                <c:pt idx="6">
                  <c:v>7.1808589686431876E-2</c:v>
                </c:pt>
                <c:pt idx="7">
                  <c:v>4.0243721206717202E-2</c:v>
                </c:pt>
                <c:pt idx="8">
                  <c:v>3.6439292614058559E-2</c:v>
                </c:pt>
                <c:pt idx="9">
                  <c:v>7.2700252637836235E-2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 w="27848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535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6404328043828E-2"/>
          <c:y val="6.3437056289557911E-2"/>
          <c:w val="0.8618729057289376"/>
          <c:h val="0.773684210526316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Marża brutto na sprzedaży (kwartalna)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9491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2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3"/>
            <c:invertIfNegative val="0"/>
            <c:bubble3D val="0"/>
          </c:dPt>
          <c:cat>
            <c:strRef>
              <c:f>Sheet1!$G$1:$AW$1</c:f>
              <c:strCache>
                <c:ptCount val="43"/>
                <c:pt idx="0">
                  <c:v>Iq 06</c:v>
                </c:pt>
                <c:pt idx="1">
                  <c:v>IIq 06</c:v>
                </c:pt>
                <c:pt idx="2">
                  <c:v>IIIq 06</c:v>
                </c:pt>
                <c:pt idx="3">
                  <c:v>IVq 06</c:v>
                </c:pt>
                <c:pt idx="4">
                  <c:v>.</c:v>
                </c:pt>
                <c:pt idx="5">
                  <c:v>Iq 07</c:v>
                </c:pt>
                <c:pt idx="6">
                  <c:v>IIq 07</c:v>
                </c:pt>
                <c:pt idx="7">
                  <c:v>IIIq07</c:v>
                </c:pt>
                <c:pt idx="8">
                  <c:v>IVq 07</c:v>
                </c:pt>
                <c:pt idx="9">
                  <c:v>.</c:v>
                </c:pt>
                <c:pt idx="10">
                  <c:v>Iq 08</c:v>
                </c:pt>
                <c:pt idx="11">
                  <c:v>IIq 08</c:v>
                </c:pt>
                <c:pt idx="12">
                  <c:v>IIIq 08</c:v>
                </c:pt>
                <c:pt idx="13">
                  <c:v>IVq 08</c:v>
                </c:pt>
                <c:pt idx="14">
                  <c:v>.</c:v>
                </c:pt>
                <c:pt idx="15">
                  <c:v>Iq 09</c:v>
                </c:pt>
                <c:pt idx="16">
                  <c:v>IIq 09</c:v>
                </c:pt>
                <c:pt idx="17">
                  <c:v>IIIq 09</c:v>
                </c:pt>
                <c:pt idx="18">
                  <c:v>Ivq 09</c:v>
                </c:pt>
                <c:pt idx="19">
                  <c:v>.</c:v>
                </c:pt>
                <c:pt idx="20">
                  <c:v>Iq 10</c:v>
                </c:pt>
                <c:pt idx="21">
                  <c:v>IIq 10</c:v>
                </c:pt>
                <c:pt idx="22">
                  <c:v>IIIq 10</c:v>
                </c:pt>
                <c:pt idx="23">
                  <c:v>IVq 10</c:v>
                </c:pt>
                <c:pt idx="24">
                  <c:v>.</c:v>
                </c:pt>
                <c:pt idx="25">
                  <c:v>Iq 11</c:v>
                </c:pt>
                <c:pt idx="26">
                  <c:v>IIq 11</c:v>
                </c:pt>
                <c:pt idx="27">
                  <c:v>IIIq 11</c:v>
                </c:pt>
                <c:pt idx="28">
                  <c:v>IVq 11</c:v>
                </c:pt>
                <c:pt idx="30">
                  <c:v>Iq 12</c:v>
                </c:pt>
                <c:pt idx="31">
                  <c:v>IIq 12</c:v>
                </c:pt>
                <c:pt idx="32">
                  <c:v>IIIq 12</c:v>
                </c:pt>
                <c:pt idx="33">
                  <c:v>IVq 12</c:v>
                </c:pt>
                <c:pt idx="35">
                  <c:v>Iq 13</c:v>
                </c:pt>
                <c:pt idx="36">
                  <c:v>IIq 13</c:v>
                </c:pt>
                <c:pt idx="37">
                  <c:v>IIIq 13</c:v>
                </c:pt>
                <c:pt idx="38">
                  <c:v>Ivq 13</c:v>
                </c:pt>
                <c:pt idx="40">
                  <c:v>Iq 14</c:v>
                </c:pt>
                <c:pt idx="41">
                  <c:v>IIq 14</c:v>
                </c:pt>
                <c:pt idx="42">
                  <c:v>IIIq 14</c:v>
                </c:pt>
              </c:strCache>
            </c:strRef>
          </c:cat>
          <c:val>
            <c:numRef>
              <c:f>Sheet1!$G$2:$AW$2</c:f>
              <c:numCache>
                <c:formatCode>0.0%</c:formatCode>
                <c:ptCount val="43"/>
                <c:pt idx="0">
                  <c:v>0.48</c:v>
                </c:pt>
                <c:pt idx="1">
                  <c:v>0.56100000000000005</c:v>
                </c:pt>
                <c:pt idx="2">
                  <c:v>0.51800000000000002</c:v>
                </c:pt>
                <c:pt idx="3">
                  <c:v>0.60499999999999998</c:v>
                </c:pt>
                <c:pt idx="5">
                  <c:v>0.51800000000000002</c:v>
                </c:pt>
                <c:pt idx="6">
                  <c:v>0.624</c:v>
                </c:pt>
                <c:pt idx="7">
                  <c:v>0.55900000000000005</c:v>
                </c:pt>
                <c:pt idx="8" formatCode="0.00%">
                  <c:v>0.64700000000000002</c:v>
                </c:pt>
                <c:pt idx="10">
                  <c:v>0.54800000000000004</c:v>
                </c:pt>
                <c:pt idx="11" formatCode="0.00%">
                  <c:v>0.63600000000000001</c:v>
                </c:pt>
                <c:pt idx="12" formatCode="0.00%">
                  <c:v>0.55400000000000005</c:v>
                </c:pt>
                <c:pt idx="13" formatCode="0.00%">
                  <c:v>0.63700000000000001</c:v>
                </c:pt>
                <c:pt idx="15" formatCode="0.00%">
                  <c:v>0.47199999999999998</c:v>
                </c:pt>
                <c:pt idx="16" formatCode="0.00%">
                  <c:v>0.52600000000000002</c:v>
                </c:pt>
                <c:pt idx="17" formatCode="0.00%">
                  <c:v>0.44600000000000001</c:v>
                </c:pt>
                <c:pt idx="18" formatCode="0.00%">
                  <c:v>0.65300000000000002</c:v>
                </c:pt>
                <c:pt idx="20" formatCode="0.00%">
                  <c:v>0.52500000000000002</c:v>
                </c:pt>
                <c:pt idx="21" formatCode="0.00%">
                  <c:v>0.55700000000000005</c:v>
                </c:pt>
                <c:pt idx="22" formatCode="0.00%">
                  <c:v>0.5</c:v>
                </c:pt>
                <c:pt idx="23" formatCode="0.00%">
                  <c:v>0.58799999999999997</c:v>
                </c:pt>
                <c:pt idx="25" formatCode="0.00%">
                  <c:v>0.499</c:v>
                </c:pt>
                <c:pt idx="26" formatCode="0.00%">
                  <c:v>0.60399999999999998</c:v>
                </c:pt>
                <c:pt idx="27" formatCode="0.00%">
                  <c:v>0.56000000000000005</c:v>
                </c:pt>
                <c:pt idx="28" formatCode="0.00%">
                  <c:v>0.60199999999999998</c:v>
                </c:pt>
                <c:pt idx="30" formatCode="0.00%">
                  <c:v>0.52100000000000002</c:v>
                </c:pt>
                <c:pt idx="31" formatCode="0.00%">
                  <c:v>0.57899999999999996</c:v>
                </c:pt>
                <c:pt idx="32" formatCode="0.00%">
                  <c:v>0.55300000000000005</c:v>
                </c:pt>
                <c:pt idx="33" formatCode="0.00%">
                  <c:v>0.60099999999999998</c:v>
                </c:pt>
                <c:pt idx="35" formatCode="0.00%">
                  <c:v>0.55800000000000005</c:v>
                </c:pt>
                <c:pt idx="36" formatCode="0.00%">
                  <c:v>0.59199999999999997</c:v>
                </c:pt>
                <c:pt idx="37" formatCode="0.00%">
                  <c:v>0.57499999999999996</c:v>
                </c:pt>
                <c:pt idx="38" formatCode="0.00%">
                  <c:v>0.60599999999999998</c:v>
                </c:pt>
                <c:pt idx="40" formatCode="0.00%">
                  <c:v>0.56899999999999995</c:v>
                </c:pt>
                <c:pt idx="41" formatCode="0.00%">
                  <c:v>0.61299999999999999</c:v>
                </c:pt>
                <c:pt idx="42" formatCode="0.00%">
                  <c:v>0.56700000000000006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948672"/>
        <c:axId val="6595123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Marża brutto na sprzedaży (narastająca)</c:v>
                </c:pt>
              </c:strCache>
            </c:strRef>
          </c:tx>
          <c:spPr>
            <a:ln w="4356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Sheet1!$G$1:$AW$1</c:f>
              <c:strCache>
                <c:ptCount val="43"/>
                <c:pt idx="0">
                  <c:v>Iq 06</c:v>
                </c:pt>
                <c:pt idx="1">
                  <c:v>IIq 06</c:v>
                </c:pt>
                <c:pt idx="2">
                  <c:v>IIIq 06</c:v>
                </c:pt>
                <c:pt idx="3">
                  <c:v>IVq 06</c:v>
                </c:pt>
                <c:pt idx="4">
                  <c:v>.</c:v>
                </c:pt>
                <c:pt idx="5">
                  <c:v>Iq 07</c:v>
                </c:pt>
                <c:pt idx="6">
                  <c:v>IIq 07</c:v>
                </c:pt>
                <c:pt idx="7">
                  <c:v>IIIq07</c:v>
                </c:pt>
                <c:pt idx="8">
                  <c:v>IVq 07</c:v>
                </c:pt>
                <c:pt idx="9">
                  <c:v>.</c:v>
                </c:pt>
                <c:pt idx="10">
                  <c:v>Iq 08</c:v>
                </c:pt>
                <c:pt idx="11">
                  <c:v>IIq 08</c:v>
                </c:pt>
                <c:pt idx="12">
                  <c:v>IIIq 08</c:v>
                </c:pt>
                <c:pt idx="13">
                  <c:v>IVq 08</c:v>
                </c:pt>
                <c:pt idx="14">
                  <c:v>.</c:v>
                </c:pt>
                <c:pt idx="15">
                  <c:v>Iq 09</c:v>
                </c:pt>
                <c:pt idx="16">
                  <c:v>IIq 09</c:v>
                </c:pt>
                <c:pt idx="17">
                  <c:v>IIIq 09</c:v>
                </c:pt>
                <c:pt idx="18">
                  <c:v>Ivq 09</c:v>
                </c:pt>
                <c:pt idx="19">
                  <c:v>.</c:v>
                </c:pt>
                <c:pt idx="20">
                  <c:v>Iq 10</c:v>
                </c:pt>
                <c:pt idx="21">
                  <c:v>IIq 10</c:v>
                </c:pt>
                <c:pt idx="22">
                  <c:v>IIIq 10</c:v>
                </c:pt>
                <c:pt idx="23">
                  <c:v>IVq 10</c:v>
                </c:pt>
                <c:pt idx="24">
                  <c:v>.</c:v>
                </c:pt>
                <c:pt idx="25">
                  <c:v>Iq 11</c:v>
                </c:pt>
                <c:pt idx="26">
                  <c:v>IIq 11</c:v>
                </c:pt>
                <c:pt idx="27">
                  <c:v>IIIq 11</c:v>
                </c:pt>
                <c:pt idx="28">
                  <c:v>IVq 11</c:v>
                </c:pt>
                <c:pt idx="30">
                  <c:v>Iq 12</c:v>
                </c:pt>
                <c:pt idx="31">
                  <c:v>IIq 12</c:v>
                </c:pt>
                <c:pt idx="32">
                  <c:v>IIIq 12</c:v>
                </c:pt>
                <c:pt idx="33">
                  <c:v>IVq 12</c:v>
                </c:pt>
                <c:pt idx="35">
                  <c:v>Iq 13</c:v>
                </c:pt>
                <c:pt idx="36">
                  <c:v>IIq 13</c:v>
                </c:pt>
                <c:pt idx="37">
                  <c:v>IIIq 13</c:v>
                </c:pt>
                <c:pt idx="38">
                  <c:v>Ivq 13</c:v>
                </c:pt>
                <c:pt idx="40">
                  <c:v>Iq 14</c:v>
                </c:pt>
                <c:pt idx="41">
                  <c:v>IIq 14</c:v>
                </c:pt>
                <c:pt idx="42">
                  <c:v>IIIq 14</c:v>
                </c:pt>
              </c:strCache>
            </c:strRef>
          </c:cat>
          <c:val>
            <c:numRef>
              <c:f>Sheet1!$G$3:$AW$3</c:f>
              <c:numCache>
                <c:formatCode>0.0%</c:formatCode>
                <c:ptCount val="43"/>
                <c:pt idx="0">
                  <c:v>0.48</c:v>
                </c:pt>
                <c:pt idx="1">
                  <c:v>0.52300000000000002</c:v>
                </c:pt>
                <c:pt idx="2">
                  <c:v>0.52100000000000002</c:v>
                </c:pt>
                <c:pt idx="3">
                  <c:v>0.55100000000000005</c:v>
                </c:pt>
                <c:pt idx="5">
                  <c:v>0.51800000000000002</c:v>
                </c:pt>
                <c:pt idx="6">
                  <c:v>0.57099999999999995</c:v>
                </c:pt>
                <c:pt idx="7">
                  <c:v>0.56599999999999995</c:v>
                </c:pt>
                <c:pt idx="8" formatCode="0.00%">
                  <c:v>0.59099999999999997</c:v>
                </c:pt>
                <c:pt idx="10">
                  <c:v>0.54800000000000004</c:v>
                </c:pt>
                <c:pt idx="11" formatCode="0.00%">
                  <c:v>0.59299999999999997</c:v>
                </c:pt>
                <c:pt idx="12" formatCode="0.00%">
                  <c:v>0.57899999999999996</c:v>
                </c:pt>
                <c:pt idx="13" formatCode="0.00%">
                  <c:v>0.59599999999999997</c:v>
                </c:pt>
                <c:pt idx="15" formatCode="0.00%">
                  <c:v>0.47199999999999998</c:v>
                </c:pt>
                <c:pt idx="16" formatCode="0%">
                  <c:v>0.5</c:v>
                </c:pt>
                <c:pt idx="17" formatCode="0.00%">
                  <c:v>0.48099999999999998</c:v>
                </c:pt>
                <c:pt idx="18" formatCode="0.00%">
                  <c:v>0.52800000000000002</c:v>
                </c:pt>
                <c:pt idx="20" formatCode="0.00%">
                  <c:v>0.52500000000000002</c:v>
                </c:pt>
                <c:pt idx="21" formatCode="0.00%">
                  <c:v>0.54200000000000004</c:v>
                </c:pt>
                <c:pt idx="22" formatCode="0.00%">
                  <c:v>0.52600000000000002</c:v>
                </c:pt>
                <c:pt idx="23" formatCode="0.00%">
                  <c:v>0.54500000000000004</c:v>
                </c:pt>
                <c:pt idx="25" formatCode="0.00%">
                  <c:v>0.499</c:v>
                </c:pt>
                <c:pt idx="26" formatCode="0.00%">
                  <c:v>0.55500000000000005</c:v>
                </c:pt>
                <c:pt idx="27" formatCode="0.00%">
                  <c:v>0.55700000000000005</c:v>
                </c:pt>
                <c:pt idx="28" formatCode="0.00%">
                  <c:v>0.57099999999999995</c:v>
                </c:pt>
                <c:pt idx="30" formatCode="0.00%">
                  <c:v>0.52100000000000002</c:v>
                </c:pt>
                <c:pt idx="31" formatCode="0.00%">
                  <c:v>0.55200000000000005</c:v>
                </c:pt>
                <c:pt idx="32" formatCode="0.00%">
                  <c:v>0.55200000000000005</c:v>
                </c:pt>
                <c:pt idx="33" formatCode="0.00%">
                  <c:v>0.56699999999999995</c:v>
                </c:pt>
                <c:pt idx="35" formatCode="0.00%">
                  <c:v>0.55800000000000005</c:v>
                </c:pt>
                <c:pt idx="36" formatCode="0.00%">
                  <c:v>0.57699999999999996</c:v>
                </c:pt>
                <c:pt idx="37" formatCode="0.00%">
                  <c:v>0.57599999999999996</c:v>
                </c:pt>
                <c:pt idx="38" formatCode="0.00%">
                  <c:v>0.58499999999999996</c:v>
                </c:pt>
                <c:pt idx="40" formatCode="0.00%">
                  <c:v>0.56899999999999995</c:v>
                </c:pt>
                <c:pt idx="41" formatCode="0.00%">
                  <c:v>0.59299999999999997</c:v>
                </c:pt>
                <c:pt idx="42" formatCode="0.00%">
                  <c:v>0.58399999999999996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52768"/>
        <c:axId val="65962752"/>
      </c:lineChart>
      <c:catAx>
        <c:axId val="65948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737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4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951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5951232"/>
        <c:scaling>
          <c:orientation val="minMax"/>
          <c:min val="0.4"/>
        </c:scaling>
        <c:delete val="0"/>
        <c:axPos val="l"/>
        <c:majorGridlines>
          <c:spPr>
            <a:ln w="7372">
              <a:solidFill>
                <a:schemeClr val="tx1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73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948672"/>
        <c:crosses val="autoZero"/>
        <c:crossBetween val="between"/>
      </c:valAx>
      <c:catAx>
        <c:axId val="6595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65962752"/>
        <c:crosses val="autoZero"/>
        <c:auto val="0"/>
        <c:lblAlgn val="ctr"/>
        <c:lblOffset val="100"/>
        <c:noMultiLvlLbl val="0"/>
      </c:catAx>
      <c:valAx>
        <c:axId val="659627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5952768"/>
        <c:crosses val="autoZero"/>
        <c:crossBetween val="between"/>
      </c:valAx>
      <c:spPr>
        <a:noFill/>
        <a:ln w="58080">
          <a:noFill/>
        </a:ln>
      </c:spPr>
    </c:plotArea>
    <c:legend>
      <c:legendPos val="r"/>
      <c:layout>
        <c:manualLayout>
          <c:xMode val="edge"/>
          <c:yMode val="edge"/>
          <c:x val="0.1130601612110979"/>
          <c:y val="3.9474086041261874E-2"/>
          <c:w val="0.85977010592455139"/>
          <c:h val="7.3286917184371775E-2"/>
        </c:manualLayout>
      </c:layout>
      <c:overlay val="0"/>
      <c:spPr>
        <a:solidFill>
          <a:schemeClr val="bg1"/>
        </a:solidFill>
        <a:ln w="7372">
          <a:solidFill>
            <a:schemeClr val="tx1"/>
          </a:solidFill>
          <a:prstDash val="solid"/>
        </a:ln>
      </c:spPr>
      <c:txPr>
        <a:bodyPr/>
        <a:lstStyle/>
        <a:p>
          <a:pPr>
            <a:defRPr sz="11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koszt personelu w sklepach na jednostkę powierzchni (rok 2007=100%)</a:t>
            </a:r>
          </a:p>
        </c:rich>
      </c:tx>
      <c:layout>
        <c:manualLayout>
          <c:xMode val="edge"/>
          <c:yMode val="edge"/>
          <c:x val="0.15357142857142858"/>
          <c:y val="2.0703933747412008E-2"/>
        </c:manualLayout>
      </c:layout>
      <c:overlay val="0"/>
      <c:spPr>
        <a:noFill/>
        <a:ln w="274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428571428571429E-2"/>
          <c:y val="0.18219461697722567"/>
          <c:w val="0.86428571428571432"/>
          <c:h val="0.74534161490683226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0"/>
        <c:axId val="68221568"/>
        <c:axId val="57102720"/>
      </c:barChart>
      <c:catAx>
        <c:axId val="68221568"/>
        <c:scaling>
          <c:orientation val="minMax"/>
        </c:scaling>
        <c:delete val="0"/>
        <c:axPos val="b"/>
        <c:numFmt formatCode="#,##0_);\(#,##0\)" sourceLinked="0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10272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57102720"/>
        <c:scaling>
          <c:orientation val="minMax"/>
          <c:max val="80"/>
          <c:min val="0"/>
        </c:scaling>
        <c:delete val="0"/>
        <c:axPos val="l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8221568"/>
        <c:crosses val="autoZero"/>
        <c:crossBetween val="between"/>
      </c:valAx>
      <c:spPr>
        <a:solidFill>
          <a:srgbClr val="FFFFFF"/>
        </a:solidFill>
        <a:ln w="137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9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r>
              <a:rPr lang="pl-PL" sz="1415" dirty="0">
                <a:latin typeface="Arial" pitchFamily="34" charset="0"/>
                <a:cs typeface="Arial" pitchFamily="34" charset="0"/>
              </a:rPr>
              <a:t>S</a:t>
            </a:r>
            <a:r>
              <a:rPr lang="pl-PL" sz="1415" dirty="0" smtClean="0">
                <a:latin typeface="Arial" pitchFamily="34" charset="0"/>
                <a:cs typeface="Arial" pitchFamily="34" charset="0"/>
              </a:rPr>
              <a:t>uma  wszystkich</a:t>
            </a:r>
            <a:r>
              <a:rPr lang="pl-PL" sz="1415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15" dirty="0" smtClean="0">
                <a:latin typeface="Arial" pitchFamily="34" charset="0"/>
                <a:cs typeface="Arial" pitchFamily="34" charset="0"/>
              </a:rPr>
              <a:t>kosztów na 1 m2 całkowitej</a:t>
            </a:r>
            <a:r>
              <a:rPr lang="pl-PL" sz="1415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15" dirty="0" smtClean="0">
                <a:latin typeface="Arial" pitchFamily="34" charset="0"/>
                <a:cs typeface="Arial" pitchFamily="34" charset="0"/>
              </a:rPr>
              <a:t>powierzchni sieci sprzedaży [PLN/miesiąc]  </a:t>
            </a:r>
            <a:r>
              <a:rPr lang="pl-PL" sz="1415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1415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168601757933021"/>
          <c:y val="1.2841928790314825E-2"/>
        </c:manualLayout>
      </c:layout>
      <c:overlay val="0"/>
      <c:spPr>
        <a:noFill/>
        <a:ln w="2769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412671301119886E-2"/>
          <c:y val="0.10538470837255046"/>
          <c:w val="0.89365079365079902"/>
          <c:h val="0.7788957997377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suma kosztów</c:v>
                </c:pt>
              </c:strCache>
            </c:strRef>
          </c:tx>
          <c:spPr>
            <a:solidFill>
              <a:srgbClr val="FF0000"/>
            </a:solidFill>
            <a:ln w="141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0C0C0"/>
              </a:solidFill>
              <a:ln w="3548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548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CCCCFF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C0C0C0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666699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CCCCFF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6976523832610857E-3"/>
                  <c:y val="-3.8180443886281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8646842138227E-3"/>
                  <c:y val="-7.2233423027416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75856345803411E-3"/>
                  <c:y val="-4.9946415256649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9177697690198E-3"/>
                  <c:y val="-1.4847125365473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83442765015741E-3"/>
                  <c:y val="-5.7051063710582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9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IVQ2009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361</c:v>
                </c:pt>
                <c:pt idx="1">
                  <c:v>382</c:v>
                </c:pt>
                <c:pt idx="2">
                  <c:v>353</c:v>
                </c:pt>
                <c:pt idx="3">
                  <c:v>375</c:v>
                </c:pt>
                <c:pt idx="4">
                  <c:v>320</c:v>
                </c:pt>
                <c:pt idx="5">
                  <c:v>299</c:v>
                </c:pt>
                <c:pt idx="6">
                  <c:v>265</c:v>
                </c:pt>
                <c:pt idx="7">
                  <c:v>270</c:v>
                </c:pt>
                <c:pt idx="8">
                  <c:v>243</c:v>
                </c:pt>
                <c:pt idx="9">
                  <c:v>253</c:v>
                </c:pt>
                <c:pt idx="10">
                  <c:v>258</c:v>
                </c:pt>
                <c:pt idx="11">
                  <c:v>266</c:v>
                </c:pt>
                <c:pt idx="12">
                  <c:v>251</c:v>
                </c:pt>
                <c:pt idx="13">
                  <c:v>271</c:v>
                </c:pt>
                <c:pt idx="14">
                  <c:v>274</c:v>
                </c:pt>
                <c:pt idx="15">
                  <c:v>310</c:v>
                </c:pt>
                <c:pt idx="16">
                  <c:v>288</c:v>
                </c:pt>
                <c:pt idx="17">
                  <c:v>295</c:v>
                </c:pt>
                <c:pt idx="18">
                  <c:v>299</c:v>
                </c:pt>
                <c:pt idx="19">
                  <c:v>312</c:v>
                </c:pt>
                <c:pt idx="20">
                  <c:v>296</c:v>
                </c:pt>
                <c:pt idx="21">
                  <c:v>297</c:v>
                </c:pt>
                <c:pt idx="22">
                  <c:v>299</c:v>
                </c:pt>
                <c:pt idx="23">
                  <c:v>296</c:v>
                </c:pt>
                <c:pt idx="24">
                  <c:v>270</c:v>
                </c:pt>
                <c:pt idx="25">
                  <c:v>274</c:v>
                </c:pt>
                <c:pt idx="26">
                  <c:v>274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56256"/>
        <c:axId val="57062144"/>
      </c:barChart>
      <c:catAx>
        <c:axId val="570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41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>
              <a:defRPr sz="109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5706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062144"/>
        <c:scaling>
          <c:orientation val="minMax"/>
          <c:max val="400"/>
          <c:min val="200"/>
        </c:scaling>
        <c:delete val="0"/>
        <c:axPos val="l"/>
        <c:majorGridlines>
          <c:spPr>
            <a:ln w="35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3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57056256"/>
        <c:crosses val="autoZero"/>
        <c:crossBetween val="between"/>
        <c:majorUnit val="20"/>
      </c:valAx>
      <c:spPr>
        <a:noFill/>
        <a:ln w="1416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koszt personelu w sklepach na jednostkę powierzchni (rok 2007=100%)</a:t>
            </a:r>
          </a:p>
        </c:rich>
      </c:tx>
      <c:layout>
        <c:manualLayout>
          <c:xMode val="edge"/>
          <c:yMode val="edge"/>
          <c:x val="0.15357142857142858"/>
          <c:y val="2.0703933747412008E-2"/>
        </c:manualLayout>
      </c:layout>
      <c:overlay val="0"/>
      <c:spPr>
        <a:noFill/>
        <a:ln w="274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428571428571429E-2"/>
          <c:y val="0.18219461697722567"/>
          <c:w val="0.86428571428571432"/>
          <c:h val="0.74534161490683226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0"/>
        <c:axId val="68413696"/>
        <c:axId val="68415488"/>
      </c:barChart>
      <c:catAx>
        <c:axId val="68413696"/>
        <c:scaling>
          <c:orientation val="minMax"/>
        </c:scaling>
        <c:delete val="0"/>
        <c:axPos val="b"/>
        <c:numFmt formatCode="#,##0_);\(#,##0\)" sourceLinked="0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8415488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68415488"/>
        <c:scaling>
          <c:orientation val="minMax"/>
          <c:max val="80"/>
          <c:min val="0"/>
        </c:scaling>
        <c:delete val="0"/>
        <c:axPos val="l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8413696"/>
        <c:crosses val="autoZero"/>
        <c:crossBetween val="between"/>
      </c:valAx>
      <c:spPr>
        <a:solidFill>
          <a:srgbClr val="FFFFFF"/>
        </a:solidFill>
        <a:ln w="137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66809941331521E-2"/>
          <c:y val="8.7471785138016372E-2"/>
          <c:w val="0.88958990536277549"/>
          <c:h val="0.742775415111278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koszt najmu [PLN/m2]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General" sourceLinked="0"/>
            <c:spPr>
              <a:solidFill>
                <a:schemeClr val="accent3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93</c:v>
                </c:pt>
                <c:pt idx="1">
                  <c:v>92</c:v>
                </c:pt>
                <c:pt idx="2">
                  <c:v>93</c:v>
                </c:pt>
                <c:pt idx="3">
                  <c:v>104</c:v>
                </c:pt>
                <c:pt idx="4">
                  <c:v>112</c:v>
                </c:pt>
                <c:pt idx="5">
                  <c:v>105</c:v>
                </c:pt>
                <c:pt idx="6">
                  <c:v>96</c:v>
                </c:pt>
                <c:pt idx="7">
                  <c:v>98</c:v>
                </c:pt>
                <c:pt idx="8">
                  <c:v>96</c:v>
                </c:pt>
                <c:pt idx="9">
                  <c:v>98</c:v>
                </c:pt>
                <c:pt idx="10">
                  <c:v>99</c:v>
                </c:pt>
                <c:pt idx="11">
                  <c:v>97</c:v>
                </c:pt>
                <c:pt idx="12">
                  <c:v>98</c:v>
                </c:pt>
                <c:pt idx="13">
                  <c:v>101</c:v>
                </c:pt>
                <c:pt idx="14">
                  <c:v>103</c:v>
                </c:pt>
                <c:pt idx="15">
                  <c:v>114</c:v>
                </c:pt>
                <c:pt idx="16">
                  <c:v>115</c:v>
                </c:pt>
                <c:pt idx="17">
                  <c:v>116</c:v>
                </c:pt>
                <c:pt idx="18">
                  <c:v>116</c:v>
                </c:pt>
                <c:pt idx="19">
                  <c:v>115</c:v>
                </c:pt>
                <c:pt idx="20">
                  <c:v>118</c:v>
                </c:pt>
                <c:pt idx="21">
                  <c:v>117</c:v>
                </c:pt>
                <c:pt idx="22">
                  <c:v>118</c:v>
                </c:pt>
                <c:pt idx="23">
                  <c:v>111</c:v>
                </c:pt>
                <c:pt idx="24">
                  <c:v>110</c:v>
                </c:pt>
                <c:pt idx="25">
                  <c:v>108</c:v>
                </c:pt>
                <c:pt idx="26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koszt personelu [PLN/m2]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73</c:v>
                </c:pt>
                <c:pt idx="1">
                  <c:v>72</c:v>
                </c:pt>
                <c:pt idx="2">
                  <c:v>72</c:v>
                </c:pt>
                <c:pt idx="3">
                  <c:v>67</c:v>
                </c:pt>
                <c:pt idx="4">
                  <c:v>61</c:v>
                </c:pt>
                <c:pt idx="5">
                  <c:v>49</c:v>
                </c:pt>
                <c:pt idx="6">
                  <c:v>45</c:v>
                </c:pt>
                <c:pt idx="7">
                  <c:v>43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  <c:pt idx="17">
                  <c:v>56</c:v>
                </c:pt>
                <c:pt idx="18">
                  <c:v>57</c:v>
                </c:pt>
                <c:pt idx="19">
                  <c:v>59</c:v>
                </c:pt>
                <c:pt idx="20">
                  <c:v>61</c:v>
                </c:pt>
                <c:pt idx="21">
                  <c:v>59</c:v>
                </c:pt>
                <c:pt idx="22">
                  <c:v>58</c:v>
                </c:pt>
                <c:pt idx="23">
                  <c:v>58</c:v>
                </c:pt>
                <c:pt idx="24">
                  <c:v>56</c:v>
                </c:pt>
                <c:pt idx="25">
                  <c:v>57</c:v>
                </c:pt>
                <c:pt idx="26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koszty pozostałe [PLN/m2]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7"/>
                <c:pt idx="0">
                  <c:v>94</c:v>
                </c:pt>
                <c:pt idx="1">
                  <c:v>102</c:v>
                </c:pt>
                <c:pt idx="2">
                  <c:v>95</c:v>
                </c:pt>
                <c:pt idx="3">
                  <c:v>103</c:v>
                </c:pt>
                <c:pt idx="4">
                  <c:v>67</c:v>
                </c:pt>
                <c:pt idx="5">
                  <c:v>65</c:v>
                </c:pt>
                <c:pt idx="6">
                  <c:v>58</c:v>
                </c:pt>
                <c:pt idx="7">
                  <c:v>65</c:v>
                </c:pt>
                <c:pt idx="8">
                  <c:v>56</c:v>
                </c:pt>
                <c:pt idx="9">
                  <c:v>57</c:v>
                </c:pt>
                <c:pt idx="10">
                  <c:v>57</c:v>
                </c:pt>
                <c:pt idx="11">
                  <c:v>60</c:v>
                </c:pt>
                <c:pt idx="12">
                  <c:v>56</c:v>
                </c:pt>
                <c:pt idx="13">
                  <c:v>59</c:v>
                </c:pt>
                <c:pt idx="14">
                  <c:v>61</c:v>
                </c:pt>
                <c:pt idx="15">
                  <c:v>67</c:v>
                </c:pt>
                <c:pt idx="16">
                  <c:v>56</c:v>
                </c:pt>
                <c:pt idx="17">
                  <c:v>61</c:v>
                </c:pt>
                <c:pt idx="18">
                  <c:v>61</c:v>
                </c:pt>
                <c:pt idx="19">
                  <c:v>69</c:v>
                </c:pt>
                <c:pt idx="20">
                  <c:v>59</c:v>
                </c:pt>
                <c:pt idx="21">
                  <c:v>63</c:v>
                </c:pt>
                <c:pt idx="22">
                  <c:v>62</c:v>
                </c:pt>
                <c:pt idx="23">
                  <c:v>66</c:v>
                </c:pt>
                <c:pt idx="24">
                  <c:v>54</c:v>
                </c:pt>
                <c:pt idx="25">
                  <c:v>57</c:v>
                </c:pt>
                <c:pt idx="26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69178496"/>
        <c:axId val="6918003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Sheet1!$B$5:$AB$5</c:f>
              <c:numCache>
                <c:formatCode>General</c:formatCode>
                <c:ptCount val="27"/>
                <c:pt idx="0">
                  <c:v>260</c:v>
                </c:pt>
                <c:pt idx="1">
                  <c:v>266</c:v>
                </c:pt>
                <c:pt idx="2">
                  <c:v>260</c:v>
                </c:pt>
                <c:pt idx="3">
                  <c:v>274</c:v>
                </c:pt>
                <c:pt idx="4">
                  <c:v>240</c:v>
                </c:pt>
                <c:pt idx="5">
                  <c:v>219</c:v>
                </c:pt>
                <c:pt idx="6">
                  <c:v>199</c:v>
                </c:pt>
                <c:pt idx="7">
                  <c:v>206</c:v>
                </c:pt>
                <c:pt idx="8">
                  <c:v>193</c:v>
                </c:pt>
                <c:pt idx="9">
                  <c:v>198</c:v>
                </c:pt>
                <c:pt idx="10">
                  <c:v>201</c:v>
                </c:pt>
                <c:pt idx="11">
                  <c:v>202</c:v>
                </c:pt>
                <c:pt idx="12">
                  <c:v>200</c:v>
                </c:pt>
                <c:pt idx="13">
                  <c:v>208</c:v>
                </c:pt>
                <c:pt idx="14">
                  <c:v>215</c:v>
                </c:pt>
                <c:pt idx="15">
                  <c:v>233</c:v>
                </c:pt>
                <c:pt idx="16">
                  <c:v>224</c:v>
                </c:pt>
                <c:pt idx="17">
                  <c:v>233</c:v>
                </c:pt>
                <c:pt idx="18">
                  <c:v>234</c:v>
                </c:pt>
                <c:pt idx="19">
                  <c:v>243</c:v>
                </c:pt>
                <c:pt idx="20">
                  <c:v>238</c:v>
                </c:pt>
                <c:pt idx="21">
                  <c:v>239</c:v>
                </c:pt>
                <c:pt idx="22">
                  <c:v>238</c:v>
                </c:pt>
                <c:pt idx="23">
                  <c:v>235</c:v>
                </c:pt>
                <c:pt idx="24">
                  <c:v>220</c:v>
                </c:pt>
                <c:pt idx="25">
                  <c:v>222</c:v>
                </c:pt>
                <c:pt idx="26">
                  <c:v>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8496"/>
        <c:axId val="69180032"/>
      </c:lineChart>
      <c:catAx>
        <c:axId val="691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pl-PL"/>
          </a:p>
        </c:txPr>
        <c:crossAx val="69180032"/>
        <c:crosses val="autoZero"/>
        <c:auto val="1"/>
        <c:lblAlgn val="ctr"/>
        <c:lblOffset val="100"/>
        <c:noMultiLvlLbl val="0"/>
      </c:catAx>
      <c:valAx>
        <c:axId val="69180032"/>
        <c:scaling>
          <c:orientation val="minMax"/>
          <c:min val="0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69178496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5.9996403019215744E-2"/>
          <c:y val="1.9638893177568489E-2"/>
          <c:w val="0.89999988759435057"/>
          <c:h val="4.9763264886006894E-2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1048407678565"/>
          <c:y val="1.1002309461660533E-2"/>
          <c:w val="0.78351482826710872"/>
          <c:h val="0.833282296220436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zapasy</c:v>
                </c:pt>
              </c:strCache>
            </c:strRef>
          </c:tx>
          <c:spPr>
            <a:solidFill>
              <a:srgbClr val="666699"/>
            </a:solidFill>
            <a:ln w="3576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Sheet1!$B$1:$Z$1</c:f>
              <c:strCache>
                <c:ptCount val="25"/>
                <c:pt idx="0">
                  <c:v>IIIq 08</c:v>
                </c:pt>
                <c:pt idx="1">
                  <c:v>IVq 08</c:v>
                </c:pt>
                <c:pt idx="2">
                  <c:v>Iq 2009</c:v>
                </c:pt>
                <c:pt idx="3">
                  <c:v>II q 2009</c:v>
                </c:pt>
                <c:pt idx="4">
                  <c:v>IIIq 2009</c:v>
                </c:pt>
                <c:pt idx="5">
                  <c:v>Ivq 2009</c:v>
                </c:pt>
                <c:pt idx="6">
                  <c:v>IQ2010</c:v>
                </c:pt>
                <c:pt idx="7">
                  <c:v>IIq2010</c:v>
                </c:pt>
                <c:pt idx="8">
                  <c:v>IIIq2010</c:v>
                </c:pt>
                <c:pt idx="9">
                  <c:v>IVQ2010</c:v>
                </c:pt>
                <c:pt idx="10">
                  <c:v>IQ2011</c:v>
                </c:pt>
                <c:pt idx="11">
                  <c:v>IIQ2011</c:v>
                </c:pt>
                <c:pt idx="12">
                  <c:v>IIIQ2011</c:v>
                </c:pt>
                <c:pt idx="13">
                  <c:v>IVQ2011</c:v>
                </c:pt>
                <c:pt idx="14">
                  <c:v>IQ2012</c:v>
                </c:pt>
                <c:pt idx="15">
                  <c:v>IIQ2012</c:v>
                </c:pt>
                <c:pt idx="16">
                  <c:v>IIIQ2012</c:v>
                </c:pt>
                <c:pt idx="17">
                  <c:v>IVQ2012</c:v>
                </c:pt>
                <c:pt idx="18">
                  <c:v>IQ2013</c:v>
                </c:pt>
                <c:pt idx="19">
                  <c:v>IIQ2013</c:v>
                </c:pt>
                <c:pt idx="20">
                  <c:v>IIIQ2013</c:v>
                </c:pt>
                <c:pt idx="21">
                  <c:v>IVQ2013</c:v>
                </c:pt>
                <c:pt idx="22">
                  <c:v>IQ2014</c:v>
                </c:pt>
                <c:pt idx="23">
                  <c:v>IIQ2014</c:v>
                </c:pt>
                <c:pt idx="24">
                  <c:v>IIIQ2014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403</c:v>
                </c:pt>
                <c:pt idx="1">
                  <c:v>470</c:v>
                </c:pt>
                <c:pt idx="2">
                  <c:v>494</c:v>
                </c:pt>
                <c:pt idx="3">
                  <c:v>415</c:v>
                </c:pt>
                <c:pt idx="4">
                  <c:v>362</c:v>
                </c:pt>
                <c:pt idx="5">
                  <c:v>324</c:v>
                </c:pt>
                <c:pt idx="6">
                  <c:v>334</c:v>
                </c:pt>
                <c:pt idx="7">
                  <c:v>389</c:v>
                </c:pt>
                <c:pt idx="8">
                  <c:v>423</c:v>
                </c:pt>
                <c:pt idx="9">
                  <c:v>426</c:v>
                </c:pt>
                <c:pt idx="10">
                  <c:v>420</c:v>
                </c:pt>
                <c:pt idx="11">
                  <c:v>503</c:v>
                </c:pt>
                <c:pt idx="12">
                  <c:v>554</c:v>
                </c:pt>
                <c:pt idx="13">
                  <c:v>594</c:v>
                </c:pt>
                <c:pt idx="14">
                  <c:v>579</c:v>
                </c:pt>
                <c:pt idx="15">
                  <c:v>607</c:v>
                </c:pt>
                <c:pt idx="16">
                  <c:v>658</c:v>
                </c:pt>
                <c:pt idx="17">
                  <c:v>655</c:v>
                </c:pt>
                <c:pt idx="18">
                  <c:v>716</c:v>
                </c:pt>
                <c:pt idx="19">
                  <c:v>820</c:v>
                </c:pt>
                <c:pt idx="20">
                  <c:v>845</c:v>
                </c:pt>
                <c:pt idx="21">
                  <c:v>805</c:v>
                </c:pt>
                <c:pt idx="22">
                  <c:v>838</c:v>
                </c:pt>
                <c:pt idx="23">
                  <c:v>963</c:v>
                </c:pt>
                <c:pt idx="24">
                  <c:v>1037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15872"/>
        <c:axId val="690489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zapasy na 1m2</c:v>
                </c:pt>
              </c:strCache>
            </c:strRef>
          </c:tx>
          <c:spPr>
            <a:ln w="71520">
              <a:solidFill>
                <a:srgbClr val="FF0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8"/>
              <c:layout>
                <c:manualLayout>
                  <c:x val="-6.8032911332265855E-2"/>
                  <c:y val="-5.7877635727707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0543731041194938E-2"/>
                  <c:y val="2.862110825764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1734749315170333E-2"/>
                  <c:y val="-2.568617098282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1149796550569031E-2"/>
                  <c:y val="-4.770131290590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3960719051804851E-2"/>
                  <c:y val="1.3134223815647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6020307228827884E-2"/>
                  <c:y val="-7.39653898201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5129086446759672E-2"/>
                  <c:y val="-5.3324914007241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2194348171709324E-2"/>
                  <c:y val="-5.064403302897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8200001419413318E-2"/>
                  <c:y val="-4.8427501714235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6657362750336348E-2"/>
                  <c:y val="-4.8282258365607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5.2971149857853485E-2"/>
                  <c:y val="2.2507600466672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6.600705030583956E-2"/>
                  <c:y val="-3.92052083422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IIIq 08</c:v>
                </c:pt>
                <c:pt idx="1">
                  <c:v>IVq 08</c:v>
                </c:pt>
                <c:pt idx="2">
                  <c:v>Iq 2009</c:v>
                </c:pt>
                <c:pt idx="3">
                  <c:v>II q 2009</c:v>
                </c:pt>
                <c:pt idx="4">
                  <c:v>IIIq 2009</c:v>
                </c:pt>
                <c:pt idx="5">
                  <c:v>Ivq 2009</c:v>
                </c:pt>
                <c:pt idx="6">
                  <c:v>IQ2010</c:v>
                </c:pt>
                <c:pt idx="7">
                  <c:v>IIq2010</c:v>
                </c:pt>
                <c:pt idx="8">
                  <c:v>IIIq2010</c:v>
                </c:pt>
                <c:pt idx="9">
                  <c:v>IVQ2010</c:v>
                </c:pt>
                <c:pt idx="10">
                  <c:v>IQ2011</c:v>
                </c:pt>
                <c:pt idx="11">
                  <c:v>IIQ2011</c:v>
                </c:pt>
                <c:pt idx="12">
                  <c:v>IIIQ2011</c:v>
                </c:pt>
                <c:pt idx="13">
                  <c:v>IVQ2011</c:v>
                </c:pt>
                <c:pt idx="14">
                  <c:v>IQ2012</c:v>
                </c:pt>
                <c:pt idx="15">
                  <c:v>IIQ2012</c:v>
                </c:pt>
                <c:pt idx="16">
                  <c:v>IIIQ2012</c:v>
                </c:pt>
                <c:pt idx="17">
                  <c:v>IVQ2012</c:v>
                </c:pt>
                <c:pt idx="18">
                  <c:v>IQ2013</c:v>
                </c:pt>
                <c:pt idx="19">
                  <c:v>IIQ2013</c:v>
                </c:pt>
                <c:pt idx="20">
                  <c:v>IIIQ2013</c:v>
                </c:pt>
                <c:pt idx="21">
                  <c:v>IVQ2013</c:v>
                </c:pt>
                <c:pt idx="22">
                  <c:v>IQ2014</c:v>
                </c:pt>
                <c:pt idx="23">
                  <c:v>IIQ2014</c:v>
                </c:pt>
                <c:pt idx="24">
                  <c:v>IIIQ2014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2100</c:v>
                </c:pt>
                <c:pt idx="1">
                  <c:v>2263</c:v>
                </c:pt>
                <c:pt idx="2">
                  <c:v>2210</c:v>
                </c:pt>
                <c:pt idx="3">
                  <c:v>1745</c:v>
                </c:pt>
                <c:pt idx="4">
                  <c:v>1406</c:v>
                </c:pt>
                <c:pt idx="5">
                  <c:v>1122</c:v>
                </c:pt>
                <c:pt idx="6">
                  <c:v>1126</c:v>
                </c:pt>
                <c:pt idx="7" formatCode="0">
                  <c:v>1299.2651970607883</c:v>
                </c:pt>
                <c:pt idx="8" formatCode="0">
                  <c:v>1375.6097560975609</c:v>
                </c:pt>
                <c:pt idx="9" formatCode="0">
                  <c:v>1348.1012658227849</c:v>
                </c:pt>
                <c:pt idx="10">
                  <c:v>1333</c:v>
                </c:pt>
                <c:pt idx="11">
                  <c:v>1572</c:v>
                </c:pt>
                <c:pt idx="12">
                  <c:v>1699</c:v>
                </c:pt>
                <c:pt idx="13">
                  <c:v>1733</c:v>
                </c:pt>
                <c:pt idx="14">
                  <c:v>1633</c:v>
                </c:pt>
                <c:pt idx="15">
                  <c:v>1591</c:v>
                </c:pt>
                <c:pt idx="16">
                  <c:v>1670</c:v>
                </c:pt>
                <c:pt idx="17">
                  <c:v>1512</c:v>
                </c:pt>
                <c:pt idx="18">
                  <c:v>1580</c:v>
                </c:pt>
                <c:pt idx="19">
                  <c:v>1633</c:v>
                </c:pt>
                <c:pt idx="20">
                  <c:v>1638</c:v>
                </c:pt>
                <c:pt idx="21">
                  <c:v>1367</c:v>
                </c:pt>
                <c:pt idx="22">
                  <c:v>1383</c:v>
                </c:pt>
                <c:pt idx="23">
                  <c:v>1433</c:v>
                </c:pt>
                <c:pt idx="24">
                  <c:v>1522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03072"/>
        <c:axId val="69204608"/>
      </c:lineChart>
      <c:catAx>
        <c:axId val="68815872"/>
        <c:scaling>
          <c:orientation val="minMax"/>
        </c:scaling>
        <c:delete val="0"/>
        <c:axPos val="b"/>
        <c:numFmt formatCode="yyyy/mm/dd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-1920000" vert="horz"/>
          <a:lstStyle/>
          <a:p>
            <a:pPr>
              <a:defRPr sz="11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904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048960"/>
        <c:scaling>
          <c:orientation val="minMax"/>
          <c:max val="150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 sz="168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wartość zapasów [mlnPLN]</a:t>
                </a:r>
              </a:p>
            </c:rich>
          </c:tx>
          <c:layout>
            <c:manualLayout>
              <c:xMode val="edge"/>
              <c:yMode val="edge"/>
              <c:x val="1.6222730206703442E-3"/>
              <c:y val="8.333284455367039E-2"/>
            </c:manualLayout>
          </c:layout>
          <c:overlay val="0"/>
          <c:spPr>
            <a:noFill/>
            <a:ln w="7152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8815872"/>
        <c:crosses val="autoZero"/>
        <c:crossBetween val="between"/>
      </c:valAx>
      <c:catAx>
        <c:axId val="6920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69204608"/>
        <c:crosses val="autoZero"/>
        <c:auto val="0"/>
        <c:lblAlgn val="ctr"/>
        <c:lblOffset val="100"/>
        <c:noMultiLvlLbl val="0"/>
      </c:catAx>
      <c:valAx>
        <c:axId val="69204608"/>
        <c:scaling>
          <c:orientation val="minMax"/>
          <c:max val="25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68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408"/>
                  <a:t>zapasy na 1 m2 powierzchni handlowej[PLN</a:t>
                </a:r>
                <a:r>
                  <a:rPr lang="pl-PL"/>
                  <a:t>]</a:t>
                </a:r>
              </a:p>
            </c:rich>
          </c:tx>
          <c:layout>
            <c:manualLayout>
              <c:xMode val="edge"/>
              <c:yMode val="edge"/>
              <c:x val="0.95390192352824521"/>
              <c:y val="0.18649965687667661"/>
            </c:manualLayout>
          </c:layout>
          <c:overlay val="0"/>
          <c:spPr>
            <a:noFill/>
            <a:ln w="7152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9203072"/>
        <c:crosses val="max"/>
        <c:crossBetween val="between"/>
      </c:valAx>
      <c:spPr>
        <a:solidFill>
          <a:srgbClr val="FFFFFF"/>
        </a:solidFill>
        <a:ln w="3576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1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l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r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l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r" defTabSz="950736">
              <a:defRPr sz="1200">
                <a:cs typeface="+mn-cs"/>
              </a:defRPr>
            </a:lvl1pPr>
          </a:lstStyle>
          <a:p>
            <a:pPr>
              <a:defRPr/>
            </a:pPr>
            <a:fld id="{27612858-7FC2-4F36-81C8-D499F66552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1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325">
              <a:defRPr/>
            </a:pPr>
            <a:fld id="{2BF1BCE6-C326-4F4C-BA2F-2142056079EB}" type="slidenum">
              <a:rPr lang="pl-PL" smtClean="0"/>
              <a:pPr defTabSz="949325">
                <a:defRPr/>
              </a:pPr>
              <a:t>2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070E4697-FE46-4FB9-90FF-6371092C0FFE}" type="slidenum">
              <a:rPr lang="pl-PL" smtClean="0"/>
              <a:pPr defTabSz="947738">
                <a:defRPr/>
              </a:pPr>
              <a:t>11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08F6F5-A98E-4E31-8C7C-1D239DF039EE}" type="slidenum">
              <a:rPr lang="pl-PL" sz="1200"/>
              <a:pPr algn="r" eaLnBrk="1" hangingPunct="1"/>
              <a:t>12</a:t>
            </a:fld>
            <a:endParaRPr lang="pl-PL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87E7DA66-88A6-4B51-BA1E-A5A408F3F6F0}" type="slidenum">
              <a:rPr lang="pl-PL" smtClean="0"/>
              <a:pPr defTabSz="947738">
                <a:defRPr/>
              </a:pPr>
              <a:t>13</a:t>
            </a:fld>
            <a:endParaRPr lang="pl-P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D70A389-1126-46B9-9D57-406783EF8AC8}" type="slidenum">
              <a:rPr lang="pl-PL" sz="1200"/>
              <a:pPr algn="r" eaLnBrk="1" hangingPunct="1"/>
              <a:t>14</a:t>
            </a:fld>
            <a:endParaRPr lang="pl-PL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8509CC3-29D2-4067-8AC9-13E873BA2DCF}" type="slidenum">
              <a:rPr lang="pl-PL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5" tIns="47511" rIns="95025" bIns="47511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0E0A04D-2AB8-4526-B7C5-F4BF4045CF98}" type="slidenum">
              <a:rPr lang="pl-PL" sz="1200"/>
              <a:pPr algn="r" eaLnBrk="1" hangingPunct="1"/>
              <a:t>16</a:t>
            </a:fld>
            <a:endParaRPr lang="pl-P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5" tIns="47511" rIns="95025" bIns="47511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4453E9-5592-4904-B9FF-C9BB83D2282A}" type="slidenum">
              <a:rPr lang="pl-PL" sz="1200"/>
              <a:pPr algn="r" eaLnBrk="1" hangingPunct="1"/>
              <a:t>17</a:t>
            </a:fld>
            <a:endParaRPr lang="pl-PL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79601FC-2092-480B-92E7-294D2262F739}" type="slidenum">
              <a:rPr lang="pl-PL" smtClean="0"/>
              <a:pPr defTabSz="947738">
                <a:defRPr/>
              </a:pPr>
              <a:t>18</a:t>
            </a:fld>
            <a:endParaRPr lang="pl-P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B0BD730-ACF4-47D8-B6E4-E2F2DAC4B066}" type="slidenum">
              <a:rPr lang="pl-PL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70C1FFAC-FEAB-4449-8175-CE8662E8F631}" type="slidenum">
              <a:rPr lang="pl-PL" smtClean="0">
                <a:solidFill>
                  <a:srgbClr val="000000"/>
                </a:solidFill>
              </a:rPr>
              <a:pPr defTabSz="947738">
                <a:defRPr/>
              </a:pPr>
              <a:t>20</a:t>
            </a:fld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E98CB3-C8BA-4930-9E87-32FC747A9E71}" type="slidenum">
              <a:rPr lang="pl-PL" sz="1200"/>
              <a:pPr algn="r" eaLnBrk="1" hangingPunct="1"/>
              <a:t>3</a:t>
            </a:fld>
            <a:endParaRPr lang="pl-P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494894-8CEC-4AA0-AF31-E1B381D66054}" type="slidenum">
              <a:rPr lang="pl-PL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3AD4B1C0-2B8D-46FC-A5D9-295B936E40D2}" type="slidenum">
              <a:rPr lang="pl-PL" smtClean="0">
                <a:solidFill>
                  <a:srgbClr val="000000"/>
                </a:solidFill>
              </a:rPr>
              <a:pPr defTabSz="947738">
                <a:defRPr/>
              </a:pPr>
              <a:t>22</a:t>
            </a:fld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32167A1-07CE-492B-ADBF-6E645A96F0E3}" type="slidenum">
              <a:rPr lang="pl-PL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E7B67E7-AECB-4793-AFAB-3132D41C1A6F}" type="slidenum">
              <a:rPr lang="pl-PL" smtClean="0"/>
              <a:pPr defTabSz="947738">
                <a:defRPr/>
              </a:pPr>
              <a:t>24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E7B67E7-AECB-4793-AFAB-3132D41C1A6F}" type="slidenum">
              <a:rPr lang="pl-PL" smtClean="0"/>
              <a:pPr defTabSz="947738">
                <a:defRPr/>
              </a:pPr>
              <a:t>25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66E6EEBD-4D65-4285-A72C-17D916E954E4}" type="slidenum">
              <a:rPr lang="pl-PL" smtClean="0"/>
              <a:pPr defTabSz="947738">
                <a:defRPr/>
              </a:pPr>
              <a:t>4</a:t>
            </a:fld>
            <a:endParaRPr 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7CCB48CD-7DD8-4D62-BA41-40CD9D769318}" type="slidenum">
              <a:rPr lang="pl-PL" smtClean="0"/>
              <a:pPr defTabSz="947738">
                <a:defRPr/>
              </a:pPr>
              <a:t>5</a:t>
            </a:fld>
            <a:endParaRPr lang="pl-P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FFB16961-9F31-4713-9C3F-EECDF20B9B66}" type="slidenum">
              <a:rPr lang="pl-PL" smtClean="0"/>
              <a:pPr defTabSz="947738">
                <a:defRPr/>
              </a:pPr>
              <a:t>6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99638E7-4F4D-4A0D-9790-485E13B88817}" type="slidenum">
              <a:rPr lang="pl-PL" sz="1200"/>
              <a:pPr algn="r" eaLnBrk="1" hangingPunct="1"/>
              <a:t>7</a:t>
            </a:fld>
            <a:endParaRPr lang="pl-PL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8D8985-322D-4610-BD62-90F7B4547B2E}" type="slidenum">
              <a:rPr lang="pl-PL" sz="1200"/>
              <a:pPr algn="r" eaLnBrk="1" hangingPunct="1"/>
              <a:t>8</a:t>
            </a:fld>
            <a:endParaRPr lang="pl-PL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4050C3-4BBC-485D-B7AC-183DB6B27C19}" type="slidenum">
              <a:rPr lang="pl-PL" sz="1200"/>
              <a:pPr algn="r" eaLnBrk="1" hangingPunct="1"/>
              <a:t>9</a:t>
            </a:fld>
            <a:endParaRPr lang="pl-PL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AB7138E-A3A5-462A-BA17-F849F135A984}" type="slidenum">
              <a:rPr lang="pl-PL" sz="1200"/>
              <a:pPr algn="r" eaLnBrk="1" hangingPunct="1"/>
              <a:t>10</a:t>
            </a:fld>
            <a:endParaRPr lang="pl-PL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pl-PL" sz="3200" b="1"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FontTx/>
              <a:buChar char="•"/>
            </a:pPr>
            <a:endParaRPr lang="pl-PL" sz="2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96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C3FC-8584-4A52-8BBA-8FCE7AFFCD5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A0B5-2BA6-4DB0-8503-B43D4FA4B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3FFB-EA58-468F-BBFD-D79EA1967DE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B2DC-35ED-42DE-9543-08A43B8FC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15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E29F-CC9A-42C6-AC44-4B29D5D5560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528C-0D64-409F-982C-6F380E4537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15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13F3-D696-4E3D-8C21-57215A38A80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E24E-3A0E-4BCD-83E2-AEC7202912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43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81C8-F36A-4AD0-B244-1E293877735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1B0C-30C9-46E4-B49E-D79DF6BCE9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6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91B4-8F5C-4AA0-BC3B-58FEF8E8382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4AEB-5C66-4D2E-B8DA-E79ABCB362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48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186D-FE7A-433E-8FA2-0013A280C5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D24E-1FF1-49D3-8AC1-9D24833514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7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3D17-37E8-4950-B5A9-8ECB50D8162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176-AB70-417B-BB2F-F0BAB3BC7D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1A37-36EF-4B9C-B4C5-4677E244EF5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49A5-E600-423D-921B-0BB24DD12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E142-8B91-4012-ADE3-977D0435644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E7D1-A95D-4E33-82B2-97A0233F12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2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" name="Picture 4" descr="Wsie 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9144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ani_Logo_SS_201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3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1C12-6F16-4024-89B0-42C20E12ED5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995B-B40F-41E2-ACFA-F431C8E4A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9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C40D-AC04-4B40-9323-A610F159B5E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4641-EEDA-4B39-BC36-15FD28E65C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256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30AC-80FE-4A30-BD84-72290C1627A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ED9C-E1CF-4089-A3B7-9C7DBBCFEF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77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8F31-1234-430F-9A96-2CCEB40DB02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7B5A-39C2-487F-81FE-AD9130D53E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33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CABE-F366-4EF2-9109-92D4F43890B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06C-2C7B-43DB-990E-D4B23F4188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2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7C5-B55C-4D7E-BBDE-A700FF75684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D711-B6D3-4DEE-8ECB-0A049F7D61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7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673E-C1D4-418E-9D13-22891ED8626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4382-B55A-43CE-B3E1-2DAFCC94E2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90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3E66-3592-477B-B19D-BC8ACBCA318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3287-575E-4EE3-AE1C-E7B5B2D4A0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854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A48-74E8-45BC-AAC4-87D83950BBC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2C4A-5281-42D5-AE88-22796D1901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9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A096-CFBC-4C50-97C6-400081045D1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2A0E-6EFF-47A9-A9FF-276875FA13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3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212DAB-1D2C-41F9-B5C2-C34725EFED0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C72167-96BB-4C5A-9C34-55C5808FF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27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4AF1-0D08-45F7-A815-95108CA835C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6738-6ADE-48CE-B39F-067C2212D8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71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6DA5-067B-444D-9626-B8B475BF974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F6E-4CEB-430B-B9A2-7BAA79CD29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373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688A-1FEA-4244-B190-77B4193108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38C3-3A87-46D1-83D4-AC8CA29ED7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399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D538-66AF-4861-A3EA-2F43C1D042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E1C0-6D1E-4431-A77D-AD28E7B34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67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A3-11D2-4AD8-B4F3-7B5600B4991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7FFB-FE47-4D1D-B5EB-8DD3F69F04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26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E881-1604-41D9-8F22-37D119C40EB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4E85-400D-4357-AC7F-5895176494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52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4470-B619-4E9A-9675-143FBC2E9B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1440-FED0-471F-A72C-A5AC313288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90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4DEA-80B0-4B7A-A040-C7DC32FA3DE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C8BC-CB3F-4857-9799-4F75B0F124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18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E89D-AB0A-4255-835C-F553CE258D3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24E4-748F-4D83-A0B7-EA9B1A3FA0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97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0D3F-E988-4BD0-A3A3-B422924DC19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35D9-6AC1-46B6-9931-3996CD578A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3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605E-6F14-43EE-816B-DC740BC69AB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6EEE-C193-4421-B120-FB09691F18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28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B7C1-C8CE-4037-B964-57C60B39A2C8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2F82-73DB-4571-B722-F16D2DB85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219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45B0-E78C-407A-BCEC-89B6EB758E0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4F45-077F-430C-B718-D288766263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C3B6-7348-4922-82F9-F240C8A455D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841D-6B80-42D8-9C5D-0127554ABD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8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8A2D-0732-4370-9859-823A4421134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C646-C98F-45C0-A4F3-10609041EE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651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76C3-71BA-4137-9D85-1355A9E8BB4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3A35-9082-40DD-BC5B-19D7F4444D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063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5292-0691-475F-944D-63ED3F281D8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4641-661F-4A81-B310-E2C507923F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263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CB42-56AE-4755-A0EF-8A6D44D5E41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FC1-1D74-4290-BD20-2FCD8374AF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378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FD44-75FE-4B03-9019-5D6EE307442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DBA5-8964-4B6F-84AB-1047C16863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445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9E61-C981-48BC-BC9B-BD8BB52D53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58A9-7A08-402F-8F5F-03A106A4DA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52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25BE-0B8B-4BCE-ABF8-BF36F0EBD18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B58D-4763-4216-82AE-6C1543F8A8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9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65D7-594F-47D2-BD26-95C81551EF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4D93-D81B-46C9-921B-BAC1A96D5B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560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6F87-814D-4DD7-8F68-B7336C2DFDF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5DF8-BA3A-4DB5-BF22-FA979D6870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292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DA9E-C30F-4997-A6F2-DD627312366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9167-131F-434A-AFA9-D453680BBB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20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A26-2DDB-439F-B37F-3939823EB85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62E-DBDF-4E14-B10F-B482467551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0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6B6E-DE66-4B9D-8B53-1A9FC98AAAD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A7BE-1D29-4E32-807C-16D8B3116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969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B405-8A98-43AE-B79D-576E1BDE0E0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5DE5-6413-401C-A77C-39777C0AAE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47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BF50-BB24-4B3F-B633-AD8B7868E44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6219-1C7D-42B7-B69D-EF5B69DE2E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609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CFB3-1F46-4D51-ADA0-D6A16E48964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AAC9-4BD8-4DE2-A63D-6F3AB9262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41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CB12-A350-48F8-BFF3-F862A2FE377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07D4-DEF7-46E4-98F1-6EF40DC84B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05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8E92-ABB8-49F9-960D-D0FB781A235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FA18-B302-4A19-B186-15AECA679F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196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83AE-9DA4-4565-BCAE-D76094822E6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8889-3F61-46CF-88C3-CBB8FCFEE2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8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7A65-477E-4887-B665-CA0F468F0D0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94B-F3CF-429C-8260-5E53809222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50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928B-9CC3-4BBD-88D8-DEADA3C83E0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DF26-3EE0-4267-95E6-2ACC09493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688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F949-BAEA-4837-A7E1-075C0669FDA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9B05-CE1C-4706-8C97-B8E32CF8C5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10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0C92-3B21-4803-B629-91254116378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9C0E-9EF4-4F2D-8CE1-DEC481FF25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51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63FA-5C87-42B8-82C6-BE2877B19E7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1BA0-E581-49CB-A58E-739E8FF5DE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303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C386-573F-4A56-9DFA-F547F62EBB0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3A5D-4AD8-4BC6-9A78-8083914789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357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682F-F4EA-48A7-9C79-B6F97ACF333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85C1-A14D-41B6-ADB5-A31BD4E61D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101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19DB-E409-4F20-A93E-D2104BDE46A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04FF-7B37-4933-9240-C1F3502268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453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373A-4BB0-46E2-A641-A1A4E9D3AC4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BC18-1143-4B4C-AEA3-2138AECA3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947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7D0A-DF6C-4EC7-83BB-CD6BDF7F0EC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803F-83ED-43A0-AA0E-B9F29A672F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43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EE11-0FCE-4F9C-9534-A6D5C6A1C08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1941-8ED9-4027-AF5B-4236BD5FFB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82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1D8B-8E6B-415E-9045-43C3458DA31E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3483-3339-40EF-863F-6853651300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438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DCB4-4068-43B9-ACF9-8FF74E6825C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FFFE-C0DA-4006-AF01-2F23D31E6A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502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 sz="3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pl-PL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65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 sz="3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pl-PL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48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45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0802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268413"/>
            <a:ext cx="34925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76813" y="1268413"/>
            <a:ext cx="3494087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052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81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342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303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4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8E8F-7820-4EA0-8830-71E91C02ED3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58D9-55E6-461B-B506-FB38C1CEC0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925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15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837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86550" y="115888"/>
            <a:ext cx="1784350" cy="55022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15888"/>
            <a:ext cx="5202237" cy="55022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5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B62C-F2CE-49A1-9864-43DF6954019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50A2-710F-48C4-84C8-BC24B8427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7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STRATEGIA MARKI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Szczegółowe ustalenia</a:t>
            </a:r>
          </a:p>
          <a:p>
            <a:pPr lvl="1"/>
            <a:r>
              <a:rPr lang="pl-PL" smtClean="0"/>
              <a:t>Działanie SAPIR-a (Search in Audio-Visual Content Using Peer-to-Peer Information Retrieval) będzie polegać na analizie treści zdjęcia czy pliku dźwiękowego. </a:t>
            </a:r>
          </a:p>
          <a:p>
            <a:pPr lvl="0"/>
            <a:r>
              <a:rPr lang="pl-PL" smtClean="0"/>
              <a:t>Bccccc</a:t>
            </a:r>
          </a:p>
          <a:p>
            <a:pPr lvl="1"/>
            <a:r>
              <a:rPr lang="pl-PL" smtClean="0"/>
              <a:t>dfvbnvbbnvbnvbnvb</a:t>
            </a:r>
          </a:p>
        </p:txBody>
      </p:sp>
      <p:pic>
        <p:nvPicPr>
          <p:cNvPr id="1028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22950"/>
            <a:ext cx="80041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F1E912-84A3-4D9B-B300-08B04FED483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B781FC8-9F7D-462B-924A-B3BCB0B8B0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006F11-9578-4B00-B8CD-BDF0965962E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0677321-1744-4712-A928-BC8E24D5D6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7D2CFF2-920C-49D0-BED6-E6F0E54769A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33F4BF2-2249-4F41-914E-CBB5658C51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512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06812EB-5DF6-4197-8148-D261884CD71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3AF303-5463-4995-B045-1810BD8041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F5A4DE3-8002-410A-9206-6B5789EEBBD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32580C-BDF8-4545-9C95-3AD1AA68D6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717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9AEB081-B44B-480C-9F6C-86A581EAA47D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1F0C82-42A3-4ABB-A858-ABE31B69F7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STRATEGIA MARKI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Szczegółowe ustalenia</a:t>
            </a:r>
          </a:p>
          <a:p>
            <a:pPr lvl="1"/>
            <a:r>
              <a:rPr lang="pl-PL" smtClean="0"/>
              <a:t>Działanie SAPIR-a (Search in Audio-Visual Content Using Peer-to-Peer Information Retrieval) będzie polegać na analizie treści zdjęcia czy pliku dźwiękowego. </a:t>
            </a:r>
          </a:p>
          <a:p>
            <a:pPr lvl="0"/>
            <a:r>
              <a:rPr lang="pl-PL" smtClean="0"/>
              <a:t>Bccccc</a:t>
            </a:r>
          </a:p>
          <a:p>
            <a:pPr lvl="1"/>
            <a:r>
              <a:rPr lang="pl-PL" smtClean="0"/>
              <a:t>dfvbnvbbnvbnvbnvb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24625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8197" name="Picture 5" descr="Wsie logoty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9144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199" name="Picture 7" descr="LPP_Grey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812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23" Type="http://schemas.openxmlformats.org/officeDocument/2006/relationships/image" Target="../media/image6.jpe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Relationship Id="rId22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6013" y="908050"/>
            <a:ext cx="7056437" cy="720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LPP SA wyniki finansowe za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okres styczeń - wrzesień 2014 roku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14500"/>
            <a:ext cx="5832475" cy="3768725"/>
          </a:xfrm>
        </p:spPr>
      </p:pic>
      <p:pic>
        <p:nvPicPr>
          <p:cNvPr id="14340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3"/>
          <p:cNvSpPr txBox="1">
            <a:spLocks/>
          </p:cNvSpPr>
          <p:nvPr/>
        </p:nvSpPr>
        <p:spPr bwMode="auto">
          <a:xfrm>
            <a:off x="1258888" y="4868863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pl-PL" sz="2000" b="1" kern="0" dirty="0">
                <a:latin typeface="Arial" pitchFamily="34" charset="0"/>
                <a:ea typeface="+mj-ea"/>
                <a:cs typeface="Arial" pitchFamily="34" charset="0"/>
              </a:rPr>
              <a:t>Warszawa, 7 listopada 2014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1CE76C-C84D-4AE3-B216-0444DD896ABD}" type="slidenum">
              <a:rPr lang="pl-PL" sz="1200" b="1">
                <a:solidFill>
                  <a:schemeClr val="bg2"/>
                </a:solidFill>
              </a:rPr>
              <a:pPr algn="r" eaLnBrk="1" hangingPunct="1"/>
              <a:t>10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e-commerce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3635375" y="3789363"/>
            <a:ext cx="40322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A56B0C-0B50-48AE-BB95-E1CE3797E59D}" type="slidenum">
              <a:rPr lang="pl-PL" sz="1200" b="1">
                <a:solidFill>
                  <a:schemeClr val="bg2"/>
                </a:solidFill>
              </a:rPr>
              <a:pPr algn="r" eaLnBrk="1" hangingPunct="1"/>
              <a:t>11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57313" y="4445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Zmiana efektywności sprzedaży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4200"/>
            <a:ext cx="813593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5338"/>
            <a:ext cx="81359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4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071C1A-A92C-4F04-AAE8-740F2A5C5F2E}" type="slidenum">
              <a:rPr lang="pl-PL" sz="1200" b="1">
                <a:solidFill>
                  <a:schemeClr val="bg2"/>
                </a:solidFill>
              </a:rPr>
              <a:pPr algn="r" eaLnBrk="1" hangingPunct="1"/>
              <a:t>12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116013" y="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Zmiana efektywności sprzedaży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0863"/>
            <a:ext cx="8135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0413"/>
            <a:ext cx="81359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52FF72-AF87-428F-9AE3-B89581A74FE7}" type="slidenum">
              <a:rPr lang="pl-PL" sz="1200" b="1">
                <a:solidFill>
                  <a:schemeClr val="bg2"/>
                </a:solidFill>
              </a:rPr>
              <a:pPr algn="r" eaLnBrk="1" hangingPunct="1"/>
              <a:t>13</a:t>
            </a:fld>
            <a:endParaRPr lang="pl-PL" sz="1200" b="1">
              <a:solidFill>
                <a:schemeClr val="bg2"/>
              </a:solidFill>
            </a:endParaRPr>
          </a:p>
        </p:txBody>
      </p:sp>
      <p:graphicFrame>
        <p:nvGraphicFramePr>
          <p:cNvPr id="2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93555"/>
              </p:ext>
            </p:extLst>
          </p:nvPr>
        </p:nvGraphicFramePr>
        <p:xfrm>
          <a:off x="230188" y="782638"/>
          <a:ext cx="8283575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476375" y="0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Wysokość marży brutto na sprzedaży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125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714FC87-A988-427A-9004-A706CF8A90AE}" type="slidenum">
              <a:rPr lang="pl-PL" sz="1200">
                <a:solidFill>
                  <a:schemeClr val="bg2"/>
                </a:solidFill>
                <a:latin typeface="Century Gothic" pitchFamily="34" charset="0"/>
              </a:rPr>
              <a:pPr algn="r" eaLnBrk="1" hangingPunct="1"/>
              <a:t>14</a:t>
            </a:fld>
            <a:endParaRPr lang="pl-PL" sz="1200">
              <a:solidFill>
                <a:schemeClr val="bg2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0800" y="958850"/>
          <a:ext cx="5765800" cy="511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76869"/>
              </p:ext>
            </p:extLst>
          </p:nvPr>
        </p:nvGraphicFramePr>
        <p:xfrm>
          <a:off x="0" y="549275"/>
          <a:ext cx="8782050" cy="54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817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cs typeface="+mn-cs"/>
              </a:rPr>
              <a:t>Koszty sprzedaży i ogólne (</a:t>
            </a:r>
            <a:r>
              <a:rPr lang="pl-PL" sz="2200" kern="0" dirty="0" err="1">
                <a:cs typeface="+mn-cs"/>
              </a:rPr>
              <a:t>SG&amp;A</a:t>
            </a:r>
            <a:r>
              <a:rPr lang="pl-PL" sz="2200" kern="0" dirty="0">
                <a:cs typeface="+mn-cs"/>
              </a:rPr>
              <a:t>)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7654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22950"/>
            <a:ext cx="80041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BDA7DDD-62BF-48F3-BB1F-C53F412E95C2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15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0800" y="958850"/>
          <a:ext cx="5765800" cy="511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22583"/>
              </p:ext>
            </p:extLst>
          </p:nvPr>
        </p:nvGraphicFramePr>
        <p:xfrm>
          <a:off x="0" y="476250"/>
          <a:ext cx="889317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476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Koszty funkcjonowania sklepów własnych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05488"/>
            <a:ext cx="8004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71A055-C3A4-4E2D-B506-534AB6BD43F8}" type="slidenum">
              <a:rPr lang="pl-PL" sz="1200" b="1">
                <a:solidFill>
                  <a:schemeClr val="bg2"/>
                </a:solidFill>
              </a:rPr>
              <a:pPr algn="r" eaLnBrk="1" hangingPunct="1"/>
              <a:t>16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452" name="Rectangle 2"/>
          <p:cNvSpPr txBox="1">
            <a:spLocks noChangeArrowheads="1"/>
          </p:cNvSpPr>
          <p:nvPr/>
        </p:nvSpPr>
        <p:spPr bwMode="auto">
          <a:xfrm>
            <a:off x="795338" y="103188"/>
            <a:ext cx="7551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dirty="0">
                <a:latin typeface="+mj-lt"/>
                <a:cs typeface="+mn-cs"/>
              </a:rPr>
              <a:t>Skonsolidowany rachunek zysków i strat </a:t>
            </a:r>
            <a:r>
              <a:rPr lang="pl-PL" sz="2200" dirty="0" smtClean="0">
                <a:latin typeface="+mj-lt"/>
                <a:cs typeface="+mn-cs"/>
              </a:rPr>
              <a:t>I-IIIQ </a:t>
            </a:r>
            <a:r>
              <a:rPr lang="pl-PL" sz="2200" dirty="0">
                <a:latin typeface="+mj-lt"/>
                <a:cs typeface="+mn-cs"/>
              </a:rPr>
              <a:t>2014 </a:t>
            </a:r>
            <a:endParaRPr lang="en-US" sz="2200" dirty="0">
              <a:latin typeface="+mj-lt"/>
              <a:cs typeface="+mn-cs"/>
            </a:endParaRPr>
          </a:p>
        </p:txBody>
      </p:sp>
      <p:pic>
        <p:nvPicPr>
          <p:cNvPr id="2970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55663"/>
            <a:ext cx="75533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595831-A4BC-4858-B2A3-9E202BB34A64}" type="slidenum">
              <a:rPr lang="pl-PL" sz="1200" b="1">
                <a:solidFill>
                  <a:schemeClr val="bg2"/>
                </a:solidFill>
              </a:rPr>
              <a:pPr algn="r" eaLnBrk="1" hangingPunct="1"/>
              <a:t>17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452" name="Rectangle 2"/>
          <p:cNvSpPr txBox="1">
            <a:spLocks noChangeArrowheads="1"/>
          </p:cNvSpPr>
          <p:nvPr/>
        </p:nvSpPr>
        <p:spPr bwMode="auto">
          <a:xfrm>
            <a:off x="795338" y="103188"/>
            <a:ext cx="7551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dirty="0">
                <a:latin typeface="+mj-lt"/>
                <a:cs typeface="+mn-cs"/>
              </a:rPr>
              <a:t>Skonsolidowany rachunek zysków i strat </a:t>
            </a:r>
            <a:r>
              <a:rPr lang="pl-PL" sz="2200" dirty="0" smtClean="0">
                <a:latin typeface="+mj-lt"/>
                <a:cs typeface="+mn-cs"/>
              </a:rPr>
              <a:t>IIIQ </a:t>
            </a:r>
            <a:r>
              <a:rPr lang="pl-PL" sz="2200" dirty="0">
                <a:latin typeface="+mj-lt"/>
                <a:cs typeface="+mn-cs"/>
              </a:rPr>
              <a:t>2014 </a:t>
            </a:r>
            <a:endParaRPr lang="en-US" sz="2200" dirty="0">
              <a:latin typeface="+mj-lt"/>
              <a:cs typeface="+mn-cs"/>
            </a:endParaRPr>
          </a:p>
        </p:txBody>
      </p:sp>
      <p:pic>
        <p:nvPicPr>
          <p:cNvPr id="3072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60425"/>
            <a:ext cx="75533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42B8739-59EC-4C5E-B389-98DC55C1E380}" type="slidenum">
              <a:rPr lang="pl-PL" sz="1200" b="1">
                <a:solidFill>
                  <a:schemeClr val="bg2"/>
                </a:solidFill>
              </a:rPr>
              <a:pPr algn="r" eaLnBrk="1" hangingPunct="1"/>
              <a:t>18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148"/>
          <p:cNvSpPr txBox="1">
            <a:spLocks noChangeArrowheads="1"/>
          </p:cNvSpPr>
          <p:nvPr/>
        </p:nvSpPr>
        <p:spPr bwMode="auto">
          <a:xfrm>
            <a:off x="1403350" y="0"/>
            <a:ext cx="7056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Bilans skonsolidowany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6875"/>
            <a:ext cx="7960196" cy="526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03DC81-3DE4-44D8-BFF2-4BFF8C636BBC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19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200" b="1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pic>
        <p:nvPicPr>
          <p:cNvPr id="32772" name="Obraz 1" descr="Opis: Logo firm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989138"/>
            <a:ext cx="4103688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Koszty      I-IIIQ     </a:t>
            </a:r>
            <a:r>
              <a:rPr lang="pl-PL" sz="1800" u="sng" dirty="0" smtClean="0"/>
              <a:t>razem   57,4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odpisy aktualizujące                  13,8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niedobory i straty                       30,2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darowizny i likwidacje                </a:t>
            </a:r>
            <a:r>
              <a:rPr lang="pl-PL" sz="1400" dirty="0"/>
              <a:t> </a:t>
            </a:r>
            <a:r>
              <a:rPr lang="pl-PL" sz="1400" dirty="0" smtClean="0"/>
              <a:t>8,2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9" name="Symbol zastępczy zawartości 13"/>
          <p:cNvSpPr txBox="1">
            <a:spLocks/>
          </p:cNvSpPr>
          <p:nvPr/>
        </p:nvSpPr>
        <p:spPr>
          <a:xfrm>
            <a:off x="4770438" y="1989138"/>
            <a:ext cx="3970337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Przychody  I-IIIQ    </a:t>
            </a:r>
            <a:r>
              <a:rPr lang="pl-PL" sz="1800" u="sng" dirty="0" smtClean="0"/>
              <a:t>razem  27,0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odszkodowania i nadwyżki          9,1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zysk ze sprzedaży aktywów       11,4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817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cs typeface="+mn-cs"/>
              </a:rPr>
              <a:t>Pozostałe koszty i przychody operacyjne [mln PLN]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277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D6EEE19-79B2-41CE-80CB-2B47696A42BE}" type="slidenum">
              <a:rPr lang="pl-PL" sz="1200" b="1">
                <a:solidFill>
                  <a:schemeClr val="bg2"/>
                </a:solidFill>
              </a:rPr>
              <a:pPr algn="r" eaLnBrk="1" hangingPunct="1"/>
              <a:t>2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smtClean="0">
                <a:latin typeface="Century Gothic" pitchFamily="34" charset="0"/>
              </a:rPr>
              <a:t>Nasze marki obecne w całym regionie</a:t>
            </a:r>
            <a:endParaRPr lang="en-US" sz="2400" smtClean="0">
              <a:latin typeface="Century Gothic" pitchFamily="34" charset="0"/>
            </a:endParaRPr>
          </a:p>
        </p:txBody>
      </p:sp>
      <p:pic>
        <p:nvPicPr>
          <p:cNvPr id="153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203325"/>
            <a:ext cx="61150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1619"/>
          <p:cNvGraphicFramePr>
            <a:graphicFrameLocks noChangeAspect="1"/>
          </p:cNvGraphicFramePr>
          <p:nvPr/>
        </p:nvGraphicFramePr>
        <p:xfrm>
          <a:off x="5770563" y="2587625"/>
          <a:ext cx="160337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" name="Obraz - mapa bitowa" r:id="rId5" imgW="304923" imgH="285866" progId="Paint.Picture">
                  <p:embed/>
                </p:oleObj>
              </mc:Choice>
              <mc:Fallback>
                <p:oleObj name="Obraz - mapa bitowa" r:id="rId5" imgW="304923" imgH="285866" progId="Paint.Picture">
                  <p:embed/>
                  <p:pic>
                    <p:nvPicPr>
                      <p:cNvPr id="0" name="Object 1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587625"/>
                        <a:ext cx="160337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43"/>
          <p:cNvSpPr txBox="1">
            <a:spLocks noChangeArrowheads="1"/>
          </p:cNvSpPr>
          <p:nvPr/>
        </p:nvSpPr>
        <p:spPr bwMode="auto">
          <a:xfrm>
            <a:off x="5770563" y="254793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6666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234</a:t>
            </a:r>
            <a:endParaRPr lang="en-GB" sz="1100" b="1">
              <a:solidFill>
                <a:srgbClr val="666699"/>
              </a:solidFill>
            </a:endParaRPr>
          </a:p>
        </p:txBody>
      </p:sp>
      <p:grpSp>
        <p:nvGrpSpPr>
          <p:cNvPr id="15367" name="Group 44"/>
          <p:cNvGrpSpPr>
            <a:grpSpLocks/>
          </p:cNvGrpSpPr>
          <p:nvPr/>
        </p:nvGrpSpPr>
        <p:grpSpPr bwMode="auto">
          <a:xfrm>
            <a:off x="7821613" y="1751013"/>
            <a:ext cx="698500" cy="263525"/>
            <a:chOff x="4018" y="1299"/>
            <a:chExt cx="365" cy="166"/>
          </a:xfrm>
        </p:grpSpPr>
        <p:graphicFrame>
          <p:nvGraphicFramePr>
            <p:cNvPr id="15477" name="Object 1620"/>
            <p:cNvGraphicFramePr>
              <a:graphicFrameLocks noChangeAspect="1"/>
            </p:cNvGraphicFramePr>
            <p:nvPr/>
          </p:nvGraphicFramePr>
          <p:xfrm>
            <a:off x="4018" y="1316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2" name="Obraz - mapa bitowa" r:id="rId7" imgW="304923" imgH="285866" progId="Paint.Picture">
                    <p:embed/>
                  </p:oleObj>
                </mc:Choice>
                <mc:Fallback>
                  <p:oleObj name="Obraz - mapa bitowa" r:id="rId7" imgW="304923" imgH="285866" progId="Paint.Picture">
                    <p:embed/>
                    <p:pic>
                      <p:nvPicPr>
                        <p:cNvPr id="0" name="Object 16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8" y="1316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8" name="Text Box 46"/>
            <p:cNvSpPr txBox="1">
              <a:spLocks noChangeArrowheads="1"/>
            </p:cNvSpPr>
            <p:nvPr/>
          </p:nvSpPr>
          <p:spPr bwMode="auto">
            <a:xfrm>
              <a:off x="4092" y="1299"/>
              <a:ext cx="2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pl-PL" sz="1100" b="1">
                  <a:solidFill>
                    <a:srgbClr val="666699"/>
                  </a:solidFill>
                </a:rPr>
                <a:t>77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68" name="Group 47"/>
          <p:cNvGrpSpPr>
            <a:grpSpLocks/>
          </p:cNvGrpSpPr>
          <p:nvPr/>
        </p:nvGrpSpPr>
        <p:grpSpPr bwMode="auto">
          <a:xfrm>
            <a:off x="5292725" y="3213100"/>
            <a:ext cx="690563" cy="263525"/>
            <a:chOff x="3024" y="2067"/>
            <a:chExt cx="435" cy="166"/>
          </a:xfrm>
        </p:grpSpPr>
        <p:graphicFrame>
          <p:nvGraphicFramePr>
            <p:cNvPr id="15475" name="Object 1621"/>
            <p:cNvGraphicFramePr>
              <a:graphicFrameLocks noChangeAspect="1"/>
            </p:cNvGraphicFramePr>
            <p:nvPr/>
          </p:nvGraphicFramePr>
          <p:xfrm>
            <a:off x="3024" y="2129"/>
            <a:ext cx="120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3" name="Obraz - mapa bitowa" r:id="rId8" imgW="304923" imgH="285866" progId="Paint.Picture">
                    <p:embed/>
                  </p:oleObj>
                </mc:Choice>
                <mc:Fallback>
                  <p:oleObj name="Obraz - mapa bitowa" r:id="rId8" imgW="304923" imgH="285866" progId="Paint.Picture">
                    <p:embed/>
                    <p:pic>
                      <p:nvPicPr>
                        <p:cNvPr id="0" name="Object 16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129"/>
                          <a:ext cx="120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6" name="Text Box 49"/>
            <p:cNvSpPr txBox="1">
              <a:spLocks noChangeArrowheads="1"/>
            </p:cNvSpPr>
            <p:nvPr/>
          </p:nvSpPr>
          <p:spPr bwMode="auto">
            <a:xfrm>
              <a:off x="3115" y="2067"/>
              <a:ext cx="34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pl-PL" sz="1100" b="1">
                  <a:solidFill>
                    <a:srgbClr val="666699"/>
                  </a:solidFill>
                </a:rPr>
                <a:t>23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69" name="Group 50"/>
          <p:cNvGrpSpPr>
            <a:grpSpLocks/>
          </p:cNvGrpSpPr>
          <p:nvPr/>
        </p:nvGrpSpPr>
        <p:grpSpPr bwMode="auto">
          <a:xfrm>
            <a:off x="6773863" y="1885950"/>
            <a:ext cx="581025" cy="263525"/>
            <a:chOff x="3648" y="1231"/>
            <a:chExt cx="366" cy="166"/>
          </a:xfrm>
        </p:grpSpPr>
        <p:graphicFrame>
          <p:nvGraphicFramePr>
            <p:cNvPr id="15473" name="Object 1622"/>
            <p:cNvGraphicFramePr>
              <a:graphicFrameLocks noChangeAspect="1"/>
            </p:cNvGraphicFramePr>
            <p:nvPr/>
          </p:nvGraphicFramePr>
          <p:xfrm>
            <a:off x="3648" y="1259"/>
            <a:ext cx="102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4" name="Obraz - mapa bitowa" r:id="rId9" imgW="304923" imgH="285866" progId="Paint.Picture">
                    <p:embed/>
                  </p:oleObj>
                </mc:Choice>
                <mc:Fallback>
                  <p:oleObj name="Obraz - mapa bitowa" r:id="rId9" imgW="304923" imgH="285866" progId="Paint.Picture">
                    <p:embed/>
                    <p:pic>
                      <p:nvPicPr>
                        <p:cNvPr id="0" name="Object 16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259"/>
                          <a:ext cx="102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4" name="Text Box 52"/>
            <p:cNvSpPr txBox="1">
              <a:spLocks noChangeArrowheads="1"/>
            </p:cNvSpPr>
            <p:nvPr/>
          </p:nvSpPr>
          <p:spPr bwMode="auto">
            <a:xfrm>
              <a:off x="3722" y="1231"/>
              <a:ext cx="2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8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0" name="Group 53"/>
          <p:cNvGrpSpPr>
            <a:grpSpLocks/>
          </p:cNvGrpSpPr>
          <p:nvPr/>
        </p:nvGrpSpPr>
        <p:grpSpPr bwMode="auto">
          <a:xfrm>
            <a:off x="6248400" y="2205038"/>
            <a:ext cx="709613" cy="433387"/>
            <a:chOff x="3441" y="1494"/>
            <a:chExt cx="332" cy="164"/>
          </a:xfrm>
        </p:grpSpPr>
        <p:graphicFrame>
          <p:nvGraphicFramePr>
            <p:cNvPr id="15471" name="Object 1623"/>
            <p:cNvGraphicFramePr>
              <a:graphicFrameLocks noChangeAspect="1"/>
            </p:cNvGraphicFramePr>
            <p:nvPr/>
          </p:nvGraphicFramePr>
          <p:xfrm>
            <a:off x="3441" y="1494"/>
            <a:ext cx="67" cy="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5" name="Obraz - mapa bitowa" r:id="rId10" imgW="304923" imgH="285866" progId="Paint.Picture">
                    <p:embed/>
                  </p:oleObj>
                </mc:Choice>
                <mc:Fallback>
                  <p:oleObj name="Obraz - mapa bitowa" r:id="rId10" imgW="304923" imgH="285866" progId="Paint.Picture">
                    <p:embed/>
                    <p:pic>
                      <p:nvPicPr>
                        <p:cNvPr id="0" name="Object 16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" y="1494"/>
                          <a:ext cx="67" cy="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2" name="Text Box 55"/>
            <p:cNvSpPr txBox="1">
              <a:spLocks noChangeArrowheads="1"/>
            </p:cNvSpPr>
            <p:nvPr/>
          </p:nvSpPr>
          <p:spPr bwMode="auto">
            <a:xfrm>
              <a:off x="3482" y="1494"/>
              <a:ext cx="29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8</a:t>
              </a:r>
              <a:endParaRPr lang="en-GB" sz="1100" b="1">
                <a:solidFill>
                  <a:srgbClr val="666699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1" name="Group 56"/>
          <p:cNvGrpSpPr>
            <a:grpSpLocks/>
          </p:cNvGrpSpPr>
          <p:nvPr/>
        </p:nvGrpSpPr>
        <p:grpSpPr bwMode="auto">
          <a:xfrm>
            <a:off x="6038850" y="4049713"/>
            <a:ext cx="522288" cy="263525"/>
            <a:chOff x="3312" y="2379"/>
            <a:chExt cx="329" cy="166"/>
          </a:xfrm>
        </p:grpSpPr>
        <p:graphicFrame>
          <p:nvGraphicFramePr>
            <p:cNvPr id="15469" name="Object 1624"/>
            <p:cNvGraphicFramePr>
              <a:graphicFrameLocks noChangeAspect="1"/>
            </p:cNvGraphicFramePr>
            <p:nvPr/>
          </p:nvGraphicFramePr>
          <p:xfrm>
            <a:off x="3312" y="2418"/>
            <a:ext cx="102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6" name="Obraz - mapa bitowa" r:id="rId11" imgW="304923" imgH="285866" progId="Paint.Picture">
                    <p:embed/>
                  </p:oleObj>
                </mc:Choice>
                <mc:Fallback>
                  <p:oleObj name="Obraz - mapa bitowa" r:id="rId11" imgW="304923" imgH="285866" progId="Paint.Picture">
                    <p:embed/>
                    <p:pic>
                      <p:nvPicPr>
                        <p:cNvPr id="0" name="Object 16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18"/>
                          <a:ext cx="102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0" name="Text Box 58"/>
            <p:cNvSpPr txBox="1">
              <a:spLocks noChangeArrowheads="1"/>
            </p:cNvSpPr>
            <p:nvPr/>
          </p:nvSpPr>
          <p:spPr bwMode="auto">
            <a:xfrm>
              <a:off x="3349" y="2379"/>
              <a:ext cx="2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9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2" name="Group 59"/>
          <p:cNvGrpSpPr>
            <a:grpSpLocks/>
          </p:cNvGrpSpPr>
          <p:nvPr/>
        </p:nvGrpSpPr>
        <p:grpSpPr bwMode="auto">
          <a:xfrm>
            <a:off x="6554788" y="1285875"/>
            <a:ext cx="579437" cy="433388"/>
            <a:chOff x="3552" y="1056"/>
            <a:chExt cx="365" cy="273"/>
          </a:xfrm>
        </p:grpSpPr>
        <p:graphicFrame>
          <p:nvGraphicFramePr>
            <p:cNvPr id="15467" name="Object 1625"/>
            <p:cNvGraphicFramePr>
              <a:graphicFrameLocks noChangeAspect="1"/>
            </p:cNvGraphicFramePr>
            <p:nvPr/>
          </p:nvGraphicFramePr>
          <p:xfrm>
            <a:off x="3552" y="1073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7" name="Obraz - mapa bitowa" r:id="rId12" imgW="304923" imgH="285866" progId="Paint.Picture">
                    <p:embed/>
                  </p:oleObj>
                </mc:Choice>
                <mc:Fallback>
                  <p:oleObj name="Obraz - mapa bitowa" r:id="rId12" imgW="304923" imgH="285866" progId="Paint.Picture">
                    <p:embed/>
                    <p:pic>
                      <p:nvPicPr>
                        <p:cNvPr id="0" name="Object 16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073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8" name="Text Box 61"/>
            <p:cNvSpPr txBox="1">
              <a:spLocks noChangeArrowheads="1"/>
            </p:cNvSpPr>
            <p:nvPr/>
          </p:nvSpPr>
          <p:spPr bwMode="auto">
            <a:xfrm>
              <a:off x="3626" y="1056"/>
              <a:ext cx="29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7</a:t>
              </a:r>
              <a:endParaRPr lang="en-GB" sz="1100" b="1">
                <a:solidFill>
                  <a:srgbClr val="666699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6915150" y="3357563"/>
            <a:ext cx="579438" cy="433387"/>
            <a:chOff x="3792" y="2064"/>
            <a:chExt cx="365" cy="273"/>
          </a:xfrm>
        </p:grpSpPr>
        <p:graphicFrame>
          <p:nvGraphicFramePr>
            <p:cNvPr id="15465" name="Object 1626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" name="Obraz - mapa bitowa" r:id="rId13" imgW="304923" imgH="285866" progId="Paint.Picture">
                    <p:embed/>
                  </p:oleObj>
                </mc:Choice>
                <mc:Fallback>
                  <p:oleObj name="Obraz - mapa bitowa" r:id="rId13" imgW="304923" imgH="285866" progId="Paint.Picture">
                    <p:embed/>
                    <p:pic>
                      <p:nvPicPr>
                        <p:cNvPr id="0" name="Object 16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6" name="Text Box 64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20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pic>
        <p:nvPicPr>
          <p:cNvPr id="15374" name="Picture 65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762250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66"/>
          <p:cNvSpPr txBox="1">
            <a:spLocks noChangeArrowheads="1"/>
          </p:cNvSpPr>
          <p:nvPr/>
        </p:nvSpPr>
        <p:spPr bwMode="auto">
          <a:xfrm>
            <a:off x="5764213" y="272732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217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76" name="Picture 67" descr="c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222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68"/>
          <p:cNvSpPr txBox="1">
            <a:spLocks noChangeArrowheads="1"/>
          </p:cNvSpPr>
          <p:nvPr/>
        </p:nvSpPr>
        <p:spPr bwMode="auto">
          <a:xfrm>
            <a:off x="6591300" y="15001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78" name="Picture 69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2041525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70"/>
          <p:cNvSpPr txBox="1">
            <a:spLocks noChangeArrowheads="1"/>
          </p:cNvSpPr>
          <p:nvPr/>
        </p:nvSpPr>
        <p:spPr bwMode="auto">
          <a:xfrm>
            <a:off x="7824788" y="19812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67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80" name="Picture 7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357438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73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101850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 Box 74"/>
          <p:cNvSpPr txBox="1">
            <a:spLocks noChangeArrowheads="1"/>
          </p:cNvSpPr>
          <p:nvPr/>
        </p:nvSpPr>
        <p:spPr bwMode="auto">
          <a:xfrm>
            <a:off x="6835775" y="201295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83" name="Picture 75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 Box 76"/>
          <p:cNvSpPr txBox="1">
            <a:spLocks noChangeArrowheads="1"/>
          </p:cNvSpPr>
          <p:nvPr/>
        </p:nvSpPr>
        <p:spPr bwMode="auto">
          <a:xfrm>
            <a:off x="5364163" y="34290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19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385" name="AutoShape 77"/>
          <p:cNvSpPr>
            <a:spLocks noChangeArrowheads="1"/>
          </p:cNvSpPr>
          <p:nvPr/>
        </p:nvSpPr>
        <p:spPr bwMode="auto">
          <a:xfrm>
            <a:off x="395288" y="1270000"/>
            <a:ext cx="2016125" cy="1325563"/>
          </a:xfrm>
          <a:prstGeom prst="roundRect">
            <a:avLst>
              <a:gd name="adj" fmla="val 648"/>
            </a:avLst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/>
              <a:t>30 września 2014 roku sieć detaliczna LPP liczyła  1453 sklepów z czego:</a:t>
            </a:r>
            <a:br>
              <a:rPr lang="pl-PL" sz="1000"/>
            </a:br>
            <a:r>
              <a:rPr lang="pl-PL" sz="1000"/>
              <a:t>413 Reserved</a:t>
            </a:r>
            <a:br>
              <a:rPr lang="pl-PL" sz="1000"/>
            </a:br>
            <a:r>
              <a:rPr lang="pl-PL" sz="1000"/>
              <a:t>357 CROPP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/>
              <a:t>301 House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/>
              <a:t>246 Mohito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/>
              <a:t>113 Sinsay</a:t>
            </a:r>
            <a:endParaRPr lang="en-GB" sz="1000"/>
          </a:p>
        </p:txBody>
      </p:sp>
      <p:pic>
        <p:nvPicPr>
          <p:cNvPr id="15386" name="Picture 8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3568700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Text Box 82"/>
          <p:cNvSpPr txBox="1">
            <a:spLocks noChangeArrowheads="1"/>
          </p:cNvSpPr>
          <p:nvPr/>
        </p:nvSpPr>
        <p:spPr bwMode="auto">
          <a:xfrm>
            <a:off x="6892925" y="353377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 </a:t>
            </a:r>
            <a:r>
              <a:rPr lang="pl-PL" sz="1100" b="1">
                <a:solidFill>
                  <a:srgbClr val="009999"/>
                </a:solidFill>
              </a:rPr>
              <a:t>18</a:t>
            </a:r>
            <a:endParaRPr lang="en-GB" sz="1100" b="1">
              <a:solidFill>
                <a:srgbClr val="009999"/>
              </a:solidFill>
            </a:endParaRPr>
          </a:p>
        </p:txBody>
      </p:sp>
      <p:grpSp>
        <p:nvGrpSpPr>
          <p:cNvPr id="15388" name="Group 85"/>
          <p:cNvGrpSpPr>
            <a:grpSpLocks/>
          </p:cNvGrpSpPr>
          <p:nvPr/>
        </p:nvGrpSpPr>
        <p:grpSpPr bwMode="auto">
          <a:xfrm>
            <a:off x="6670675" y="3967163"/>
            <a:ext cx="588963" cy="265112"/>
            <a:chOff x="3792" y="2064"/>
            <a:chExt cx="365" cy="195"/>
          </a:xfrm>
        </p:grpSpPr>
        <p:graphicFrame>
          <p:nvGraphicFramePr>
            <p:cNvPr id="15463" name="Object 1627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9" name="Obraz - mapa bitowa" r:id="rId16" imgW="304923" imgH="285866" progId="Paint.Picture">
                    <p:embed/>
                  </p:oleObj>
                </mc:Choice>
                <mc:Fallback>
                  <p:oleObj name="Obraz - mapa bitowa" r:id="rId16" imgW="304923" imgH="285866" progId="Paint.Picture">
                    <p:embed/>
                    <p:pic>
                      <p:nvPicPr>
                        <p:cNvPr id="0" name="Object 16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4" name="Text Box 87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5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pic>
        <p:nvPicPr>
          <p:cNvPr id="15389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14813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89"/>
          <p:cNvSpPr txBox="1">
            <a:spLocks noChangeArrowheads="1"/>
          </p:cNvSpPr>
          <p:nvPr/>
        </p:nvSpPr>
        <p:spPr bwMode="auto">
          <a:xfrm>
            <a:off x="6632575" y="4143375"/>
            <a:ext cx="4524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</a:p>
        </p:txBody>
      </p:sp>
      <p:pic>
        <p:nvPicPr>
          <p:cNvPr id="15391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2" name="Text Box 89"/>
          <p:cNvSpPr txBox="1">
            <a:spLocks noChangeArrowheads="1"/>
          </p:cNvSpPr>
          <p:nvPr/>
        </p:nvSpPr>
        <p:spPr bwMode="auto">
          <a:xfrm>
            <a:off x="6011863" y="393382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393" name="Obraz 55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Text Box 76"/>
          <p:cNvSpPr txBox="1">
            <a:spLocks noChangeArrowheads="1"/>
          </p:cNvSpPr>
          <p:nvPr/>
        </p:nvSpPr>
        <p:spPr bwMode="auto">
          <a:xfrm>
            <a:off x="5018088" y="35829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5" name="Obraz 57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6068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Text Box 76"/>
          <p:cNvSpPr txBox="1">
            <a:spLocks noChangeArrowheads="1"/>
          </p:cNvSpPr>
          <p:nvPr/>
        </p:nvSpPr>
        <p:spPr bwMode="auto">
          <a:xfrm>
            <a:off x="5795963" y="35560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12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7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717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8" name="Text Box 76"/>
          <p:cNvSpPr txBox="1">
            <a:spLocks noChangeArrowheads="1"/>
          </p:cNvSpPr>
          <p:nvPr/>
        </p:nvSpPr>
        <p:spPr bwMode="auto">
          <a:xfrm>
            <a:off x="6940550" y="2157413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9" name="Obraz 61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9289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Text Box 76"/>
          <p:cNvSpPr txBox="1">
            <a:spLocks noChangeArrowheads="1"/>
          </p:cNvSpPr>
          <p:nvPr/>
        </p:nvSpPr>
        <p:spPr bwMode="auto">
          <a:xfrm>
            <a:off x="5795963" y="2852738"/>
            <a:ext cx="6667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207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1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7181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2" name="Text Box 76"/>
          <p:cNvSpPr txBox="1">
            <a:spLocks noChangeArrowheads="1"/>
          </p:cNvSpPr>
          <p:nvPr/>
        </p:nvSpPr>
        <p:spPr bwMode="auto">
          <a:xfrm>
            <a:off x="5911850" y="3057525"/>
            <a:ext cx="488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151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3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5003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4" name="Text Box 76"/>
          <p:cNvSpPr txBox="1">
            <a:spLocks noChangeArrowheads="1"/>
          </p:cNvSpPr>
          <p:nvPr/>
        </p:nvSpPr>
        <p:spPr bwMode="auto">
          <a:xfrm>
            <a:off x="6429375" y="242887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5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7256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Text Box 76"/>
          <p:cNvSpPr txBox="1">
            <a:spLocks noChangeArrowheads="1"/>
          </p:cNvSpPr>
          <p:nvPr/>
        </p:nvSpPr>
        <p:spPr bwMode="auto">
          <a:xfrm>
            <a:off x="6588125" y="1628775"/>
            <a:ext cx="447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grpSp>
        <p:nvGrpSpPr>
          <p:cNvPr id="15407" name="Group 85"/>
          <p:cNvGrpSpPr>
            <a:grpSpLocks/>
          </p:cNvGrpSpPr>
          <p:nvPr/>
        </p:nvGrpSpPr>
        <p:grpSpPr bwMode="auto">
          <a:xfrm>
            <a:off x="6823075" y="4606925"/>
            <a:ext cx="588963" cy="261938"/>
            <a:chOff x="3792" y="2064"/>
            <a:chExt cx="365" cy="194"/>
          </a:xfrm>
        </p:grpSpPr>
        <p:graphicFrame>
          <p:nvGraphicFramePr>
            <p:cNvPr id="15461" name="Object 1628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0" name="Obraz - mapa bitowa" r:id="rId19" imgW="304923" imgH="285866" progId="Paint.Picture">
                    <p:embed/>
                  </p:oleObj>
                </mc:Choice>
                <mc:Fallback>
                  <p:oleObj name="Obraz - mapa bitowa" r:id="rId19" imgW="304923" imgH="285866" progId="Paint.Picture">
                    <p:embed/>
                    <p:pic>
                      <p:nvPicPr>
                        <p:cNvPr id="0" name="Object 16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2" name="Text Box 87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4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sp>
        <p:nvSpPr>
          <p:cNvPr id="15408" name="Text Box 89"/>
          <p:cNvSpPr txBox="1">
            <a:spLocks noChangeArrowheads="1"/>
          </p:cNvSpPr>
          <p:nvPr/>
        </p:nvSpPr>
        <p:spPr bwMode="auto">
          <a:xfrm>
            <a:off x="6796088" y="4783138"/>
            <a:ext cx="8524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09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786313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2447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Text Box 76"/>
          <p:cNvSpPr txBox="1">
            <a:spLocks noChangeArrowheads="1"/>
          </p:cNvSpPr>
          <p:nvPr/>
        </p:nvSpPr>
        <p:spPr bwMode="auto">
          <a:xfrm>
            <a:off x="7839075" y="221773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45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2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36290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Text Box 76"/>
          <p:cNvSpPr txBox="1">
            <a:spLocks noChangeArrowheads="1"/>
          </p:cNvSpPr>
          <p:nvPr/>
        </p:nvSpPr>
        <p:spPr bwMode="auto">
          <a:xfrm>
            <a:off x="7470775" y="3589338"/>
            <a:ext cx="688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13</a:t>
            </a:r>
            <a:endParaRPr lang="pl-PL" sz="1100" b="1">
              <a:solidFill>
                <a:srgbClr val="666699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4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434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5" name="Text Box 89"/>
          <p:cNvSpPr txBox="1">
            <a:spLocks noChangeArrowheads="1"/>
          </p:cNvSpPr>
          <p:nvPr/>
        </p:nvSpPr>
        <p:spPr bwMode="auto">
          <a:xfrm>
            <a:off x="7262813" y="4581525"/>
            <a:ext cx="4238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009999"/>
              </a:solidFill>
            </a:endParaRPr>
          </a:p>
        </p:txBody>
      </p:sp>
      <p:sp>
        <p:nvSpPr>
          <p:cNvPr id="15416" name="Text Box 76"/>
          <p:cNvSpPr txBox="1">
            <a:spLocks noChangeArrowheads="1"/>
          </p:cNvSpPr>
          <p:nvPr/>
        </p:nvSpPr>
        <p:spPr bwMode="auto">
          <a:xfrm>
            <a:off x="6215063" y="3000375"/>
            <a:ext cx="576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outlet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    19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7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8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24542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9706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8291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2" name="Text Box 76"/>
          <p:cNvSpPr txBox="1">
            <a:spLocks noChangeArrowheads="1"/>
          </p:cNvSpPr>
          <p:nvPr/>
        </p:nvSpPr>
        <p:spPr bwMode="auto">
          <a:xfrm>
            <a:off x="7019925" y="1557338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3" name="Text Box 76"/>
          <p:cNvSpPr txBox="1">
            <a:spLocks noChangeArrowheads="1"/>
          </p:cNvSpPr>
          <p:nvPr/>
        </p:nvSpPr>
        <p:spPr bwMode="auto">
          <a:xfrm>
            <a:off x="6084888" y="1844675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4" name="Text Box 76"/>
          <p:cNvSpPr txBox="1">
            <a:spLocks noChangeArrowheads="1"/>
          </p:cNvSpPr>
          <p:nvPr/>
        </p:nvSpPr>
        <p:spPr bwMode="auto">
          <a:xfrm>
            <a:off x="7934325" y="2405063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5" name="Text Box 76"/>
          <p:cNvSpPr txBox="1">
            <a:spLocks noChangeArrowheads="1"/>
          </p:cNvSpPr>
          <p:nvPr/>
        </p:nvSpPr>
        <p:spPr bwMode="auto">
          <a:xfrm>
            <a:off x="7380288" y="4797425"/>
            <a:ext cx="398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6" name="Text Box 76"/>
          <p:cNvSpPr txBox="1">
            <a:spLocks noChangeArrowheads="1"/>
          </p:cNvSpPr>
          <p:nvPr/>
        </p:nvSpPr>
        <p:spPr bwMode="auto">
          <a:xfrm>
            <a:off x="6804025" y="2349500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7" name="Text Box 76"/>
          <p:cNvSpPr txBox="1">
            <a:spLocks noChangeArrowheads="1"/>
          </p:cNvSpPr>
          <p:nvPr/>
        </p:nvSpPr>
        <p:spPr bwMode="auto">
          <a:xfrm>
            <a:off x="7812088" y="3429000"/>
            <a:ext cx="398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28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7662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9" name="Text Box 68"/>
          <p:cNvSpPr txBox="1">
            <a:spLocks noChangeArrowheads="1"/>
          </p:cNvSpPr>
          <p:nvPr/>
        </p:nvSpPr>
        <p:spPr bwMode="auto">
          <a:xfrm>
            <a:off x="6516688" y="2276475"/>
            <a:ext cx="3587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0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1" name="Text Box 76"/>
          <p:cNvSpPr txBox="1">
            <a:spLocks noChangeArrowheads="1"/>
          </p:cNvSpPr>
          <p:nvPr/>
        </p:nvSpPr>
        <p:spPr bwMode="auto">
          <a:xfrm>
            <a:off x="5684838" y="3382963"/>
            <a:ext cx="4778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10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2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6866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3" name="Text Box 76"/>
          <p:cNvSpPr txBox="1">
            <a:spLocks noChangeArrowheads="1"/>
          </p:cNvSpPr>
          <p:nvPr/>
        </p:nvSpPr>
        <p:spPr bwMode="auto">
          <a:xfrm>
            <a:off x="6034088" y="3268663"/>
            <a:ext cx="5857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89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4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64331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5" name="Text Box 76"/>
          <p:cNvSpPr txBox="1">
            <a:spLocks noChangeArrowheads="1"/>
          </p:cNvSpPr>
          <p:nvPr/>
        </p:nvSpPr>
        <p:spPr bwMode="auto">
          <a:xfrm>
            <a:off x="5586413" y="3613150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4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7686675" y="2859088"/>
            <a:ext cx="5762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outlet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    4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37" name="Text Box 76"/>
          <p:cNvSpPr txBox="1">
            <a:spLocks noChangeArrowheads="1"/>
          </p:cNvSpPr>
          <p:nvPr/>
        </p:nvSpPr>
        <p:spPr bwMode="auto">
          <a:xfrm>
            <a:off x="8134350" y="2595563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13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8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641600"/>
            <a:ext cx="1492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39" name="Object 1629"/>
          <p:cNvGraphicFramePr>
            <a:graphicFrameLocks noChangeAspect="1"/>
          </p:cNvGraphicFramePr>
          <p:nvPr/>
        </p:nvGraphicFramePr>
        <p:xfrm>
          <a:off x="5718175" y="3787775"/>
          <a:ext cx="1873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" name="Obraz - mapa bitowa" r:id="rId22" imgW="304923" imgH="285866" progId="Paint.Picture">
                  <p:embed/>
                </p:oleObj>
              </mc:Choice>
              <mc:Fallback>
                <p:oleObj name="Obraz - mapa bitowa" r:id="rId22" imgW="304923" imgH="285866" progId="Paint.Picture">
                  <p:embed/>
                  <p:pic>
                    <p:nvPicPr>
                      <p:cNvPr id="0" name="Object 1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3787775"/>
                        <a:ext cx="18732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40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59556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1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33825"/>
            <a:ext cx="14763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2" name="Text Box 76"/>
          <p:cNvSpPr txBox="1">
            <a:spLocks noChangeArrowheads="1"/>
          </p:cNvSpPr>
          <p:nvPr/>
        </p:nvSpPr>
        <p:spPr bwMode="auto">
          <a:xfrm>
            <a:off x="7615238" y="3921125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3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1814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4" name="Text Box 76"/>
          <p:cNvSpPr txBox="1">
            <a:spLocks noChangeArrowheads="1"/>
          </p:cNvSpPr>
          <p:nvPr/>
        </p:nvSpPr>
        <p:spPr bwMode="auto">
          <a:xfrm flipH="1">
            <a:off x="5911850" y="3967163"/>
            <a:ext cx="1063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5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6" name="Text Box 58"/>
          <p:cNvSpPr txBox="1">
            <a:spLocks noChangeArrowheads="1"/>
          </p:cNvSpPr>
          <p:nvPr/>
        </p:nvSpPr>
        <p:spPr bwMode="auto">
          <a:xfrm>
            <a:off x="5786438" y="3738563"/>
            <a:ext cx="463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6666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7" name="Picture 8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3602038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8" name="Text Box 82"/>
          <p:cNvSpPr txBox="1">
            <a:spLocks noChangeArrowheads="1"/>
          </p:cNvSpPr>
          <p:nvPr/>
        </p:nvSpPr>
        <p:spPr bwMode="auto">
          <a:xfrm>
            <a:off x="6246813" y="35321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 </a:t>
            </a:r>
            <a:r>
              <a:rPr lang="pl-PL" sz="1100" b="1">
                <a:solidFill>
                  <a:srgbClr val="009999"/>
                </a:solidFill>
              </a:rPr>
              <a:t>15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49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74491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0" name="Text Box 89"/>
          <p:cNvSpPr txBox="1">
            <a:spLocks noChangeArrowheads="1"/>
          </p:cNvSpPr>
          <p:nvPr/>
        </p:nvSpPr>
        <p:spPr bwMode="auto">
          <a:xfrm>
            <a:off x="6143625" y="3698875"/>
            <a:ext cx="3730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51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5101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2" name="Text Box 76"/>
          <p:cNvSpPr txBox="1">
            <a:spLocks noChangeArrowheads="1"/>
          </p:cNvSpPr>
          <p:nvPr/>
        </p:nvSpPr>
        <p:spPr bwMode="auto">
          <a:xfrm>
            <a:off x="6884988" y="1714500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53" name="Text Box 76"/>
          <p:cNvSpPr txBox="1">
            <a:spLocks noChangeArrowheads="1"/>
          </p:cNvSpPr>
          <p:nvPr/>
        </p:nvSpPr>
        <p:spPr bwMode="auto">
          <a:xfrm>
            <a:off x="6562725" y="2506663"/>
            <a:ext cx="4619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54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068513"/>
            <a:ext cx="1476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5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3513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6" name="Text Box 89"/>
          <p:cNvSpPr txBox="1">
            <a:spLocks noChangeArrowheads="1"/>
          </p:cNvSpPr>
          <p:nvPr/>
        </p:nvSpPr>
        <p:spPr bwMode="auto">
          <a:xfrm>
            <a:off x="6923088" y="4286250"/>
            <a:ext cx="422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graphicFrame>
        <p:nvGraphicFramePr>
          <p:cNvPr id="15457" name="Obiekt 1"/>
          <p:cNvGraphicFramePr>
            <a:graphicFrameLocks noChangeAspect="1"/>
          </p:cNvGraphicFramePr>
          <p:nvPr/>
        </p:nvGraphicFramePr>
        <p:xfrm>
          <a:off x="4716463" y="3082925"/>
          <a:ext cx="1873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Obraz - mapa bitowa" r:id="rId24" imgW="304923" imgH="285866" progId="Paint.Picture">
                  <p:embed/>
                </p:oleObj>
              </mc:Choice>
              <mc:Fallback>
                <p:oleObj name="Obraz - mapa bitowa" r:id="rId24" imgW="304923" imgH="285866" progId="Paint.Picture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082925"/>
                        <a:ext cx="18732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8" name="Text Box 89"/>
          <p:cNvSpPr txBox="1">
            <a:spLocks noChangeArrowheads="1"/>
          </p:cNvSpPr>
          <p:nvPr/>
        </p:nvSpPr>
        <p:spPr bwMode="auto">
          <a:xfrm>
            <a:off x="4797425" y="3046413"/>
            <a:ext cx="495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59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400550"/>
            <a:ext cx="1476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0" name="Text Box 89"/>
          <p:cNvSpPr txBox="1">
            <a:spLocks noChangeArrowheads="1"/>
          </p:cNvSpPr>
          <p:nvPr/>
        </p:nvSpPr>
        <p:spPr bwMode="auto">
          <a:xfrm>
            <a:off x="6511925" y="4379913"/>
            <a:ext cx="422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9A3653-7B30-4C0D-A25B-BD386CBD14C4}" type="slidenum">
              <a:rPr lang="pl-PL" sz="1200" b="1">
                <a:solidFill>
                  <a:srgbClr val="808080"/>
                </a:solidFill>
              </a:rPr>
              <a:pPr algn="r" eaLnBrk="1" hangingPunct="1"/>
              <a:t>20</a:t>
            </a:fld>
            <a:endParaRPr lang="pl-PL" sz="1200" b="1">
              <a:solidFill>
                <a:srgbClr val="80808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817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cs typeface="+mn-cs"/>
              </a:rPr>
              <a:t>Pozostałe koszty i przychody finansowe [mln PLN]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844675"/>
            <a:ext cx="4103688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Koszty       I-IIIQ      </a:t>
            </a:r>
            <a:r>
              <a:rPr lang="pl-PL" sz="1800" u="sng" dirty="0" smtClean="0"/>
              <a:t>razem  76,6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różnice kursowe                         62,9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odsetki                                         11,0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prowizje i opłaty                          </a:t>
            </a:r>
            <a:r>
              <a:rPr lang="pl-PL" sz="1400" dirty="0"/>
              <a:t> </a:t>
            </a:r>
            <a:r>
              <a:rPr lang="pl-PL" sz="1400" dirty="0" smtClean="0"/>
              <a:t>2,6</a:t>
            </a:r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400" b="0" dirty="0"/>
          </a:p>
        </p:txBody>
      </p:sp>
      <p:sp>
        <p:nvSpPr>
          <p:cNvPr id="8" name="Symbol zastępczy zawartości 13"/>
          <p:cNvSpPr txBox="1">
            <a:spLocks/>
          </p:cNvSpPr>
          <p:nvPr/>
        </p:nvSpPr>
        <p:spPr>
          <a:xfrm>
            <a:off x="4745038" y="1844675"/>
            <a:ext cx="3970337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Przychody  I-IIIQ      </a:t>
            </a:r>
            <a:r>
              <a:rPr lang="pl-PL" sz="1800" u="sng" dirty="0" smtClean="0"/>
              <a:t>razem  2,0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odsetki                                          1,8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/>
              <a:t>p</a:t>
            </a:r>
            <a:r>
              <a:rPr lang="pl-PL" sz="1400" dirty="0" smtClean="0"/>
              <a:t>ozostałe                                      0,2      </a:t>
            </a: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u="sng" dirty="0"/>
          </a:p>
        </p:txBody>
      </p:sp>
      <p:pic>
        <p:nvPicPr>
          <p:cNvPr id="3379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3889F0-AF7B-4598-8500-C689830292C8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21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200" b="1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pic>
        <p:nvPicPr>
          <p:cNvPr id="34820" name="Obraz 1" descr="Opis: Logo firm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989138"/>
            <a:ext cx="4103688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Koszty       III Q     </a:t>
            </a:r>
            <a:r>
              <a:rPr lang="pl-PL" sz="1800" u="sng" dirty="0" smtClean="0"/>
              <a:t>razem  14,3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odpisy aktualizujące                  1,6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niedobory i straty                       8,5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darowizny i likwidacje               1,6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9" name="Symbol zastępczy zawartości 13"/>
          <p:cNvSpPr txBox="1">
            <a:spLocks/>
          </p:cNvSpPr>
          <p:nvPr/>
        </p:nvSpPr>
        <p:spPr>
          <a:xfrm>
            <a:off x="4770438" y="1989138"/>
            <a:ext cx="3970337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Przychody  III Q        </a:t>
            </a:r>
            <a:r>
              <a:rPr lang="pl-PL" sz="1800" u="sng" dirty="0" smtClean="0"/>
              <a:t>razem 7,5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odszkodowania i nadwyżki          3,3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zysk ze sprzedaży aktywów         1,9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817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cs typeface="+mn-cs"/>
              </a:rPr>
              <a:t>Pozostałe koszty i przychody operacyjne [mln PLN]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482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8B86C78-5DB6-4A39-AA74-14B07C9AC913}" type="slidenum">
              <a:rPr lang="pl-PL" sz="1200" b="1">
                <a:solidFill>
                  <a:srgbClr val="808080"/>
                </a:solidFill>
              </a:rPr>
              <a:pPr algn="r" eaLnBrk="1" hangingPunct="1"/>
              <a:t>22</a:t>
            </a:fld>
            <a:endParaRPr lang="pl-PL" sz="1200" b="1">
              <a:solidFill>
                <a:srgbClr val="80808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817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cs typeface="+mn-cs"/>
              </a:rPr>
              <a:t>Pozostałe koszty i przychody finansowe [mln PLN]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989138"/>
            <a:ext cx="4103688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Koszty        III Q     </a:t>
            </a:r>
            <a:r>
              <a:rPr lang="pl-PL" sz="1800" u="sng" dirty="0" smtClean="0"/>
              <a:t>razem  </a:t>
            </a:r>
            <a:r>
              <a:rPr lang="pl-PL" sz="1800" u="sng" dirty="0"/>
              <a:t> </a:t>
            </a:r>
            <a:r>
              <a:rPr lang="pl-PL" sz="1800" u="sng" dirty="0" smtClean="0"/>
              <a:t>39,6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różnice kursowe                         35,5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odsetki                                          3,6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prowizje i opłaty                          </a:t>
            </a:r>
            <a:r>
              <a:rPr lang="pl-PL" sz="1400" dirty="0"/>
              <a:t> </a:t>
            </a:r>
            <a:r>
              <a:rPr lang="pl-PL" sz="1400" dirty="0" smtClean="0"/>
              <a:t>0,5</a:t>
            </a:r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400" b="0" dirty="0"/>
          </a:p>
        </p:txBody>
      </p:sp>
      <p:sp>
        <p:nvSpPr>
          <p:cNvPr id="8" name="Symbol zastępczy zawartości 13"/>
          <p:cNvSpPr txBox="1">
            <a:spLocks/>
          </p:cNvSpPr>
          <p:nvPr/>
        </p:nvSpPr>
        <p:spPr>
          <a:xfrm>
            <a:off x="4745038" y="1989138"/>
            <a:ext cx="3970337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Przychody  III Q        </a:t>
            </a:r>
            <a:r>
              <a:rPr lang="pl-PL" sz="1800" u="sng" dirty="0" smtClean="0"/>
              <a:t>razem  0,4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odsetki                                           0,4</a:t>
            </a: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u="sng" dirty="0"/>
          </a:p>
        </p:txBody>
      </p:sp>
      <p:pic>
        <p:nvPicPr>
          <p:cNvPr id="3584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C015FEF-ED02-47AC-9AE3-006658604FEE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23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2392903"/>
              </p:ext>
            </p:extLst>
          </p:nvPr>
        </p:nvGraphicFramePr>
        <p:xfrm>
          <a:off x="50800" y="738188"/>
          <a:ext cx="8828088" cy="544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382713" y="1270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Wartość zapasów magazynowych 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Obraz 1" descr="Opis: Logo firm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157D1C-9CF5-45E3-9AE4-69AD3F1F0D8D}" type="slidenum">
              <a:rPr lang="pl-PL" sz="1200" b="1">
                <a:solidFill>
                  <a:schemeClr val="bg2"/>
                </a:solidFill>
              </a:rPr>
              <a:pPr algn="r" eaLnBrk="1" hangingPunct="1"/>
              <a:t>24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37892" name="Rectangle 148"/>
          <p:cNvSpPr txBox="1">
            <a:spLocks noChangeArrowheads="1"/>
          </p:cNvSpPr>
          <p:nvPr/>
        </p:nvSpPr>
        <p:spPr bwMode="auto">
          <a:xfrm>
            <a:off x="971550" y="0"/>
            <a:ext cx="70564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b="1" dirty="0"/>
              <a:t>Rozwój </a:t>
            </a:r>
            <a:r>
              <a:rPr lang="pl-PL" sz="2400" b="1" dirty="0" smtClean="0"/>
              <a:t>sieci</a:t>
            </a:r>
            <a:endParaRPr lang="en-US" sz="2400" b="1" dirty="0"/>
          </a:p>
        </p:txBody>
      </p:sp>
      <p:pic>
        <p:nvPicPr>
          <p:cNvPr id="37893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613"/>
            <a:ext cx="6264696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157D1C-9CF5-45E3-9AE4-69AD3F1F0D8D}" type="slidenum">
              <a:rPr lang="pl-PL" sz="1200" b="1">
                <a:solidFill>
                  <a:schemeClr val="bg2"/>
                </a:solidFill>
              </a:rPr>
              <a:pPr algn="r" eaLnBrk="1" hangingPunct="1"/>
              <a:t>25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37892" name="Rectangle 148"/>
          <p:cNvSpPr txBox="1">
            <a:spLocks noChangeArrowheads="1"/>
          </p:cNvSpPr>
          <p:nvPr/>
        </p:nvSpPr>
        <p:spPr bwMode="auto">
          <a:xfrm>
            <a:off x="971550" y="0"/>
            <a:ext cx="70564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b="1" dirty="0"/>
              <a:t>Rozwój </a:t>
            </a:r>
            <a:r>
              <a:rPr lang="pl-PL" sz="2400" b="1" dirty="0" smtClean="0"/>
              <a:t>sieci - wstępne plany na 2015 rok</a:t>
            </a:r>
            <a:endParaRPr lang="en-US" sz="2400" b="1" dirty="0"/>
          </a:p>
        </p:txBody>
      </p:sp>
      <p:pic>
        <p:nvPicPr>
          <p:cNvPr id="37893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3"/>
            <a:ext cx="5976664" cy="52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00192" y="980728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Prezentowane wielkości nie są ostatecznym planem rozwoju sieci, ale są zgodne z aktualnie prowadzonymi projektami.</a:t>
            </a:r>
          </a:p>
          <a:p>
            <a:endParaRPr lang="pl-PL" dirty="0"/>
          </a:p>
          <a:p>
            <a:r>
              <a:rPr lang="pl-PL" dirty="0" smtClean="0"/>
              <a:t>Ostateczna wersja planów zostanie przedstawiona w czasie konferencji podsumowującej wyniki 4 kwartału.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5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557338"/>
            <a:ext cx="4456112" cy="2879725"/>
          </a:xfrm>
        </p:spPr>
      </p:pic>
      <p:pic>
        <p:nvPicPr>
          <p:cNvPr id="38915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3"/>
          <p:cNvSpPr txBox="1">
            <a:spLocks/>
          </p:cNvSpPr>
          <p:nvPr/>
        </p:nvSpPr>
        <p:spPr bwMode="auto">
          <a:xfrm>
            <a:off x="971550" y="4724400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pl-PL" sz="3000" b="1" kern="0" dirty="0">
                <a:latin typeface="Arial" pitchFamily="34" charset="0"/>
                <a:ea typeface="+mj-ea"/>
                <a:cs typeface="Arial" pitchFamily="34" charset="0"/>
              </a:rPr>
              <a:t>Dziękujemy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490900-856D-4697-8B28-CC42BC90FA4B}" type="slidenum">
              <a:rPr lang="pl-PL" sz="1200" b="1">
                <a:solidFill>
                  <a:schemeClr val="bg2"/>
                </a:solidFill>
              </a:rPr>
              <a:pPr algn="r" eaLnBrk="1" hangingPunct="1"/>
              <a:t>3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387" name="Rectangle 213"/>
          <p:cNvSpPr>
            <a:spLocks noChangeArrowheads="1"/>
          </p:cNvSpPr>
          <p:nvPr/>
        </p:nvSpPr>
        <p:spPr bwMode="auto">
          <a:xfrm>
            <a:off x="6372225" y="2195513"/>
            <a:ext cx="24479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l-PL" sz="1200"/>
          </a:p>
          <a:p>
            <a:pPr marL="342900" indent="-254000" algn="just">
              <a:lnSpc>
                <a:spcPct val="90000"/>
              </a:lnSpc>
              <a:spcBef>
                <a:spcPct val="20000"/>
              </a:spcBef>
            </a:pPr>
            <a:r>
              <a:rPr lang="pl-PL" sz="1200"/>
              <a:t>	</a:t>
            </a:r>
            <a:endParaRPr lang="en-US" sz="1200"/>
          </a:p>
        </p:txBody>
      </p:sp>
      <p:sp>
        <p:nvSpPr>
          <p:cNvPr id="6" name="Rectangle 134"/>
          <p:cNvSpPr txBox="1">
            <a:spLocks noChangeArrowheads="1"/>
          </p:cNvSpPr>
          <p:nvPr/>
        </p:nvSpPr>
        <p:spPr bwMode="auto">
          <a:xfrm>
            <a:off x="1403350" y="246063"/>
            <a:ext cx="7056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Realizacja planu rozwoju sieci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715963"/>
            <a:ext cx="60864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FB013E-8435-4540-9D14-3993CED84DAF}" type="slidenum">
              <a:rPr lang="pl-PL" sz="1200" b="1">
                <a:solidFill>
                  <a:schemeClr val="bg2"/>
                </a:solidFill>
              </a:rPr>
              <a:pPr algn="r" eaLnBrk="1" hangingPunct="1"/>
              <a:t>4</a:t>
            </a:fld>
            <a:endParaRPr lang="pl-PL" sz="1200" b="1">
              <a:solidFill>
                <a:schemeClr val="bg2"/>
              </a:solidFill>
            </a:endParaRPr>
          </a:p>
        </p:txBody>
      </p:sp>
      <p:graphicFrame>
        <p:nvGraphicFramePr>
          <p:cNvPr id="2" name="Object 3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78808"/>
              </p:ext>
            </p:extLst>
          </p:nvPr>
        </p:nvGraphicFramePr>
        <p:xfrm>
          <a:off x="3347864" y="697484"/>
          <a:ext cx="6937632" cy="524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66712" y="1588"/>
            <a:ext cx="838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  <a:latin typeface="Century Gothic" pitchFamily="34" charset="0"/>
              </a:rPr>
              <a:t>Udział poszczególnych kanałów dystrybucji </a:t>
            </a:r>
          </a:p>
          <a:p>
            <a:pPr algn="ctr"/>
            <a:r>
              <a:rPr lang="pl-PL" sz="2400" b="1" dirty="0">
                <a:solidFill>
                  <a:schemeClr val="tx2"/>
                </a:solidFill>
                <a:latin typeface="Century Gothic" pitchFamily="34" charset="0"/>
              </a:rPr>
              <a:t> w przychodach</a:t>
            </a:r>
          </a:p>
        </p:txBody>
      </p:sp>
      <p:graphicFrame>
        <p:nvGraphicFramePr>
          <p:cNvPr id="3" name="Object 3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08027"/>
              </p:ext>
            </p:extLst>
          </p:nvPr>
        </p:nvGraphicFramePr>
        <p:xfrm>
          <a:off x="-1764704" y="548680"/>
          <a:ext cx="8315326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4" name="Picture 264" descr="d:\Users\dpachla\Desktop\Prezent_LPP_stopka logoty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2013"/>
            <a:ext cx="9144001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D06B1B-75CB-48B5-ABB2-8A837C0BE84A}" type="slidenum">
              <a:rPr lang="pl-PL" sz="1200" b="1">
                <a:solidFill>
                  <a:schemeClr val="bg2"/>
                </a:solidFill>
              </a:rPr>
              <a:pPr algn="r" eaLnBrk="1" hangingPunct="1"/>
              <a:t>5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115888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sieci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 RESERVED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Łącznik prostoliniowy 2"/>
          <p:cNvCxnSpPr/>
          <p:nvPr/>
        </p:nvCxnSpPr>
        <p:spPr bwMode="auto">
          <a:xfrm>
            <a:off x="5940425" y="2565400"/>
            <a:ext cx="19446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A6E72A-DE7D-4BE2-8FAC-A2D4FD1ED86C}" type="slidenum">
              <a:rPr lang="pl-PL" sz="1200" b="1">
                <a:solidFill>
                  <a:schemeClr val="bg2"/>
                </a:solidFill>
              </a:rPr>
              <a:pPr algn="r" eaLnBrk="1" hangingPunct="1"/>
              <a:t>6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71550" y="115888"/>
            <a:ext cx="74882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sieci CROPP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5940425" y="2133600"/>
            <a:ext cx="18716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7DD87F-FB2D-4B6D-9F09-7CA627372AEB}" type="slidenum">
              <a:rPr lang="pl-PL" sz="1200" b="1">
                <a:solidFill>
                  <a:schemeClr val="bg2"/>
                </a:solidFill>
              </a:rPr>
              <a:pPr algn="r" eaLnBrk="1" hangingPunct="1"/>
              <a:t>7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27088" y="115888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sieci HOUSE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6011863" y="2497138"/>
            <a:ext cx="1944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6D8BFE-B0D1-47CF-AEA6-5BCAF9C9CC4D}" type="slidenum">
              <a:rPr lang="pl-PL" sz="1200" b="1">
                <a:solidFill>
                  <a:schemeClr val="bg2"/>
                </a:solidFill>
              </a:rPr>
              <a:pPr algn="r" eaLnBrk="1" hangingPunct="1"/>
              <a:t>8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sieci MOHITO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6011863" y="2276475"/>
            <a:ext cx="20161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5008073-A89D-483D-AA08-9010AFE94BA6}" type="slidenum">
              <a:rPr lang="pl-PL" sz="1200" b="1">
                <a:solidFill>
                  <a:schemeClr val="bg2"/>
                </a:solidFill>
              </a:rPr>
              <a:pPr algn="r" eaLnBrk="1" hangingPunct="1"/>
              <a:t>9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Przychody ze sprzedaży sieci SINSAY [mln PLN]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oliniowy 6"/>
          <p:cNvCxnSpPr/>
          <p:nvPr/>
        </p:nvCxnSpPr>
        <p:spPr bwMode="auto">
          <a:xfrm>
            <a:off x="3635375" y="3933825"/>
            <a:ext cx="40322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niestandardow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Projekt niestandardowy">
  <a:themeElements>
    <a:clrScheme name="2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niestandardow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11412</TotalTime>
  <Words>626</Words>
  <Application>Microsoft Office PowerPoint</Application>
  <PresentationFormat>Pokaz na ekranie (4:3)</PresentationFormat>
  <Paragraphs>261</Paragraphs>
  <Slides>26</Slides>
  <Notes>24</Notes>
  <HiddenSlides>0</HiddenSlides>
  <MMClips>0</MMClips>
  <ScaleCrop>false</ScaleCrop>
  <HeadingPairs>
    <vt:vector size="6" baseType="variant">
      <vt:variant>
        <vt:lpstr>Motyw</vt:lpstr>
      </vt:variant>
      <vt:variant>
        <vt:i4>8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2_Projekt niestandardowy</vt:lpstr>
      <vt:lpstr>1_Motyw pakietu Office</vt:lpstr>
      <vt:lpstr>4_Projekt niestandardowy</vt:lpstr>
      <vt:lpstr>3_Projekt niestandardowy</vt:lpstr>
      <vt:lpstr>Projekt niestandardowy</vt:lpstr>
      <vt:lpstr>1_Projekt niestandardowy</vt:lpstr>
      <vt:lpstr>Motyw pakietu Office</vt:lpstr>
      <vt:lpstr>5_Projekt niestandardowy</vt:lpstr>
      <vt:lpstr>Obraz - mapa bitowa</vt:lpstr>
      <vt:lpstr>LPP SA wyniki finansowe za  okres styczeń - wrzesień 2014 roku  </vt:lpstr>
      <vt:lpstr>Nasze marki obecne w całym regionie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Investor Relations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LPP SA:    Largest retailer on CEE market</dc:title>
  <dc:creator>DP</dc:creator>
  <cp:lastModifiedBy>Dariusz Pachla</cp:lastModifiedBy>
  <cp:revision>786</cp:revision>
  <cp:lastPrinted>2014-05-08T08:04:16Z</cp:lastPrinted>
  <dcterms:created xsi:type="dcterms:W3CDTF">2007-03-05T17:31:27Z</dcterms:created>
  <dcterms:modified xsi:type="dcterms:W3CDTF">2014-11-05T15:20:55Z</dcterms:modified>
</cp:coreProperties>
</file>